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1"/>
  </p:notesMasterIdLst>
  <p:handoutMasterIdLst>
    <p:handoutMasterId r:id="rId52"/>
  </p:handoutMasterIdLst>
  <p:sldIdLst>
    <p:sldId id="267" r:id="rId2"/>
    <p:sldId id="262" r:id="rId3"/>
    <p:sldId id="316" r:id="rId4"/>
    <p:sldId id="273" r:id="rId5"/>
    <p:sldId id="277" r:id="rId6"/>
    <p:sldId id="278" r:id="rId7"/>
    <p:sldId id="279" r:id="rId8"/>
    <p:sldId id="280" r:id="rId9"/>
    <p:sldId id="369" r:id="rId10"/>
    <p:sldId id="326" r:id="rId11"/>
    <p:sldId id="370" r:id="rId12"/>
    <p:sldId id="354" r:id="rId13"/>
    <p:sldId id="371" r:id="rId14"/>
    <p:sldId id="355" r:id="rId15"/>
    <p:sldId id="357" r:id="rId16"/>
    <p:sldId id="285" r:id="rId17"/>
    <p:sldId id="286" r:id="rId18"/>
    <p:sldId id="283" r:id="rId19"/>
    <p:sldId id="288" r:id="rId20"/>
    <p:sldId id="290" r:id="rId21"/>
    <p:sldId id="373" r:id="rId22"/>
    <p:sldId id="374" r:id="rId23"/>
    <p:sldId id="375" r:id="rId24"/>
    <p:sldId id="365" r:id="rId25"/>
    <p:sldId id="330" r:id="rId26"/>
    <p:sldId id="331" r:id="rId27"/>
    <p:sldId id="333" r:id="rId28"/>
    <p:sldId id="334" r:id="rId29"/>
    <p:sldId id="295" r:id="rId30"/>
    <p:sldId id="296" r:id="rId31"/>
    <p:sldId id="297" r:id="rId32"/>
    <p:sldId id="332" r:id="rId33"/>
    <p:sldId id="335" r:id="rId34"/>
    <p:sldId id="376" r:id="rId35"/>
    <p:sldId id="377" r:id="rId36"/>
    <p:sldId id="302" r:id="rId37"/>
    <p:sldId id="338" r:id="rId38"/>
    <p:sldId id="382" r:id="rId39"/>
    <p:sldId id="383" r:id="rId40"/>
    <p:sldId id="384" r:id="rId41"/>
    <p:sldId id="341" r:id="rId42"/>
    <p:sldId id="342" r:id="rId43"/>
    <p:sldId id="385" r:id="rId44"/>
    <p:sldId id="360" r:id="rId45"/>
    <p:sldId id="347" r:id="rId46"/>
    <p:sldId id="387" r:id="rId47"/>
    <p:sldId id="386" r:id="rId48"/>
    <p:sldId id="367" r:id="rId49"/>
    <p:sldId id="362"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1" autoAdjust="0"/>
    <p:restoredTop sz="90037" autoAdjust="0"/>
  </p:normalViewPr>
  <p:slideViewPr>
    <p:cSldViewPr>
      <p:cViewPr varScale="1">
        <p:scale>
          <a:sx n="62" d="100"/>
          <a:sy n="62" d="100"/>
        </p:scale>
        <p:origin x="16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Fall OHSAA (CHS &amp; CMS Information Preseason Meetings)</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Wednesday, August 10, 2022</a:t>
            </a:r>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6BADC4-157F-41CA-BBDA-142ADBF4DBE0}" type="slidenum">
              <a:rPr lang="en-US" smtClean="0"/>
              <a:t>‹#›</a:t>
            </a:fld>
            <a:endParaRPr lang="en-US"/>
          </a:p>
        </p:txBody>
      </p:sp>
    </p:spTree>
    <p:extLst>
      <p:ext uri="{BB962C8B-B14F-4D97-AF65-F5344CB8AC3E}">
        <p14:creationId xmlns:p14="http://schemas.microsoft.com/office/powerpoint/2010/main" val="27245845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Fall OHSAA (CHS &amp; CMS Information Preseason Meetings)</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Wednesday, August 10, 2022</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D92EB5-EDF7-4B4F-B70E-8AE1B99C9610}" type="slidenum">
              <a:rPr lang="en-US" smtClean="0"/>
              <a:pPr/>
              <a:t>‹#›</a:t>
            </a:fld>
            <a:endParaRPr lang="en-US"/>
          </a:p>
        </p:txBody>
      </p:sp>
    </p:spTree>
    <p:extLst>
      <p:ext uri="{BB962C8B-B14F-4D97-AF65-F5344CB8AC3E}">
        <p14:creationId xmlns:p14="http://schemas.microsoft.com/office/powerpoint/2010/main" val="73352666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1</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322158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“Raise grades to restore eligibility later on” correct? Please change as appropriate. Thank you.</a:t>
            </a:r>
          </a:p>
        </p:txBody>
      </p:sp>
      <p:sp>
        <p:nvSpPr>
          <p:cNvPr id="4" name="Slide Number Placeholder 3"/>
          <p:cNvSpPr>
            <a:spLocks noGrp="1"/>
          </p:cNvSpPr>
          <p:nvPr>
            <p:ph type="sldNum" sz="quarter" idx="10"/>
          </p:nvPr>
        </p:nvSpPr>
        <p:spPr/>
        <p:txBody>
          <a:bodyPr/>
          <a:lstStyle/>
          <a:p>
            <a:fld id="{5DD92EB5-EDF7-4B4F-B70E-8AE1B99C9610}" type="slidenum">
              <a:rPr lang="en-US" smtClean="0"/>
              <a:pPr/>
              <a:t>11</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403268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grades in Q1’s first half require probation. Probation lasts only until midterm if student raises grades?</a:t>
            </a:r>
          </a:p>
          <a:p>
            <a:r>
              <a:rPr lang="en-US" dirty="0"/>
              <a:t>Say grades in Q1’s second half require probation. Does probation last until Q1 ends, or up to Q2’s midterm point?</a:t>
            </a:r>
          </a:p>
          <a:p>
            <a:r>
              <a:rPr lang="en-US" dirty="0"/>
              <a:t>In row 2, what value for the “Timing” column? Are grades calculated only at midterm and quarter’s end, or does student know GPA and number of F’s throughout a quarter?</a:t>
            </a:r>
          </a:p>
        </p:txBody>
      </p:sp>
      <p:sp>
        <p:nvSpPr>
          <p:cNvPr id="4" name="Slide Number Placeholder 3"/>
          <p:cNvSpPr>
            <a:spLocks noGrp="1"/>
          </p:cNvSpPr>
          <p:nvPr>
            <p:ph type="sldNum" sz="quarter" idx="10"/>
          </p:nvPr>
        </p:nvSpPr>
        <p:spPr/>
        <p:txBody>
          <a:bodyPr/>
          <a:lstStyle/>
          <a:p>
            <a:fld id="{5DD92EB5-EDF7-4B4F-B70E-8AE1B99C9610}" type="slidenum">
              <a:rPr lang="en-US" smtClean="0"/>
              <a:pPr/>
              <a:t>13</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72192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15</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new second bullet correct? State something in the affirmative when you can.</a:t>
            </a:r>
          </a:p>
        </p:txBody>
      </p:sp>
      <p:sp>
        <p:nvSpPr>
          <p:cNvPr id="4" name="Slide Number Placeholder 3"/>
          <p:cNvSpPr>
            <a:spLocks noGrp="1"/>
          </p:cNvSpPr>
          <p:nvPr>
            <p:ph type="sldNum" sz="quarter" idx="10"/>
          </p:nvPr>
        </p:nvSpPr>
        <p:spPr/>
        <p:txBody>
          <a:bodyPr/>
          <a:lstStyle/>
          <a:p>
            <a:fld id="{5DD92EB5-EDF7-4B4F-B70E-8AE1B99C9610}" type="slidenum">
              <a:rPr lang="en-US" smtClean="0"/>
              <a:pPr/>
              <a:t>16</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17</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Original text: </a:t>
            </a:r>
            <a:r>
              <a:rPr lang="en-US" sz="1200" dirty="0"/>
              <a:t>Once eligibility has been established at a member high school and you transfer to another school, you will be ineligible for all contests until the first 50 percent of the maximum allowable regular season contests have been competed in any sport in which you participated during the previous 12 months. </a:t>
            </a:r>
          </a:p>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18</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19</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21</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2800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fontAlgn="auto" hangingPunct="1">
              <a:spcAft>
                <a:spcPts val="0"/>
              </a:spcAft>
              <a:defRPr/>
            </a:pPr>
            <a:r>
              <a:rPr lang="en-US" sz="1200" dirty="0">
                <a:solidFill>
                  <a:schemeClr val="tx1"/>
                </a:solidFill>
              </a:rPr>
              <a:t>We would like every student/athlete to pay his/hers’ pay to participate fee by the first official game.  We will always work with a family in need.(Please call AD if you need assistance)</a:t>
            </a:r>
          </a:p>
          <a:p>
            <a:pPr algn="l" eaLnBrk="1" fontAlgn="auto" hangingPunct="1">
              <a:spcAft>
                <a:spcPts val="0"/>
              </a:spcAft>
              <a:defRPr/>
            </a:pPr>
            <a:r>
              <a:rPr lang="en-US" sz="1200" dirty="0">
                <a:solidFill>
                  <a:schemeClr val="tx1"/>
                </a:solidFill>
              </a:rPr>
              <a:t>       $225  All HS teams except cheer, cross country, tennis,     	swimming, bowling</a:t>
            </a:r>
          </a:p>
          <a:p>
            <a:pPr algn="l" eaLnBrk="1" fontAlgn="auto" hangingPunct="1">
              <a:spcAft>
                <a:spcPts val="0"/>
              </a:spcAft>
              <a:defRPr/>
            </a:pPr>
            <a:r>
              <a:rPr lang="en-US" sz="1200" dirty="0">
                <a:solidFill>
                  <a:schemeClr val="tx1"/>
                </a:solidFill>
              </a:rPr>
              <a:t>       $180  HS cross country, swimming, tennis, bowling</a:t>
            </a:r>
          </a:p>
          <a:p>
            <a:pPr algn="l" eaLnBrk="1" fontAlgn="auto" hangingPunct="1">
              <a:spcAft>
                <a:spcPts val="0"/>
              </a:spcAft>
              <a:defRPr/>
            </a:pPr>
            <a:r>
              <a:rPr lang="en-US" sz="1200" dirty="0">
                <a:solidFill>
                  <a:schemeClr val="tx1"/>
                </a:solidFill>
              </a:rPr>
              <a:t>       $135  All MS teams except cheer, cross country, track</a:t>
            </a:r>
          </a:p>
          <a:p>
            <a:pPr algn="l" eaLnBrk="1" fontAlgn="auto" hangingPunct="1">
              <a:spcAft>
                <a:spcPts val="0"/>
              </a:spcAft>
              <a:defRPr/>
            </a:pPr>
            <a:r>
              <a:rPr lang="en-US" sz="1200" dirty="0">
                <a:solidFill>
                  <a:schemeClr val="tx1"/>
                </a:solidFill>
              </a:rPr>
              <a:t>       $113  HS cheerleading</a:t>
            </a:r>
          </a:p>
          <a:p>
            <a:pPr algn="l" eaLnBrk="1" fontAlgn="auto" hangingPunct="1">
              <a:spcAft>
                <a:spcPts val="0"/>
              </a:spcAft>
              <a:defRPr/>
            </a:pPr>
            <a:r>
              <a:rPr lang="en-US" sz="1200" dirty="0">
                <a:solidFill>
                  <a:schemeClr val="tx1"/>
                </a:solidFill>
              </a:rPr>
              <a:t>       $68    MS cheer, cross country, track</a:t>
            </a:r>
            <a:br>
              <a:rPr lang="en-US" sz="1200" dirty="0">
                <a:solidFill>
                  <a:schemeClr val="tx1"/>
                </a:solidFill>
              </a:rPr>
            </a:br>
            <a:endParaRPr lang="en-US" sz="900" dirty="0">
              <a:solidFill>
                <a:schemeClr val="tx1"/>
              </a:solidFill>
            </a:endParaRPr>
          </a:p>
          <a:p>
            <a:pPr algn="l" eaLnBrk="1" fontAlgn="auto" hangingPunct="1">
              <a:spcAft>
                <a:spcPts val="0"/>
              </a:spcAft>
              <a:defRPr/>
            </a:pPr>
            <a:r>
              <a:rPr lang="en-US" sz="1400" dirty="0">
                <a:solidFill>
                  <a:schemeClr val="tx1"/>
                </a:solidFill>
              </a:rPr>
              <a:t>         </a:t>
            </a:r>
            <a:r>
              <a:rPr lang="en-US" sz="1400" b="1" dirty="0">
                <a:solidFill>
                  <a:schemeClr val="tx1"/>
                </a:solidFill>
              </a:rPr>
              <a:t>Student max = $450  Family max = $563</a:t>
            </a:r>
            <a:r>
              <a:rPr lang="en-US" sz="1400" dirty="0">
                <a:solidFill>
                  <a:schemeClr val="tx1"/>
                </a:solidFill>
              </a:rPr>
              <a:t/>
            </a:r>
            <a:br>
              <a:rPr lang="en-US" sz="1400" dirty="0">
                <a:solidFill>
                  <a:schemeClr val="tx1"/>
                </a:solidFill>
              </a:rPr>
            </a:br>
            <a:endParaRPr lang="en-US" sz="900" dirty="0">
              <a:solidFill>
                <a:schemeClr val="tx1"/>
              </a:solidFill>
            </a:endParaRPr>
          </a:p>
          <a:p>
            <a:pPr algn="l" eaLnBrk="1" fontAlgn="auto" hangingPunct="1">
              <a:spcAft>
                <a:spcPts val="0"/>
              </a:spcAft>
              <a:buFont typeface="Arial" charset="0"/>
              <a:buChar char="•"/>
              <a:defRPr/>
            </a:pPr>
            <a:r>
              <a:rPr lang="en-US" sz="1200" dirty="0">
                <a:solidFill>
                  <a:schemeClr val="tx1"/>
                </a:solidFill>
              </a:rPr>
              <a:t> Make checks payable to “Centerville City Schools.”</a:t>
            </a:r>
          </a:p>
          <a:p>
            <a:pPr algn="l" eaLnBrk="1" fontAlgn="auto" hangingPunct="1">
              <a:spcAft>
                <a:spcPts val="0"/>
              </a:spcAft>
              <a:buFont typeface="Arial" charset="0"/>
              <a:buChar char="•"/>
              <a:defRPr/>
            </a:pPr>
            <a:r>
              <a:rPr lang="en-US" sz="1200" dirty="0">
                <a:solidFill>
                  <a:schemeClr val="tx1"/>
                </a:solidFill>
              </a:rPr>
              <a:t> HS payments are submitted to Bookkeeper in Central Unit</a:t>
            </a:r>
          </a:p>
          <a:p>
            <a:pPr algn="l" eaLnBrk="1" fontAlgn="auto" hangingPunct="1">
              <a:spcAft>
                <a:spcPts val="0"/>
              </a:spcAft>
              <a:buFont typeface="Arial" charset="0"/>
              <a:buChar char="•"/>
              <a:defRPr/>
            </a:pPr>
            <a:r>
              <a:rPr lang="en-US" sz="1200" dirty="0">
                <a:solidFill>
                  <a:schemeClr val="tx1"/>
                </a:solidFill>
              </a:rPr>
              <a:t> MS payments are submitted to the office of the school the                             child attends</a:t>
            </a:r>
          </a:p>
          <a:p>
            <a:pPr algn="l" eaLnBrk="1" fontAlgn="auto" hangingPunct="1">
              <a:spcAft>
                <a:spcPts val="0"/>
              </a:spcAft>
              <a:buFont typeface="Arial" charset="0"/>
              <a:buChar char="•"/>
              <a:defRPr/>
            </a:pPr>
            <a:r>
              <a:rPr lang="en-US" sz="1200" dirty="0">
                <a:solidFill>
                  <a:schemeClr val="tx1"/>
                </a:solidFill>
              </a:rPr>
              <a:t> You may call 439-3572 to pay by credit card</a:t>
            </a:r>
          </a:p>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22</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281889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fontAlgn="auto" hangingPunct="1">
              <a:spcAft>
                <a:spcPts val="0"/>
              </a:spcAft>
              <a:defRPr/>
            </a:pPr>
            <a:endParaRPr lang="en-US" sz="900" dirty="0">
              <a:solidFill>
                <a:schemeClr val="tx1"/>
              </a:solidFill>
            </a:endParaRPr>
          </a:p>
          <a:p>
            <a:pPr algn="l" eaLnBrk="1" fontAlgn="auto" hangingPunct="1">
              <a:spcAft>
                <a:spcPts val="0"/>
              </a:spcAft>
              <a:buFont typeface="Arial" charset="0"/>
              <a:buChar char="•"/>
              <a:defRPr/>
            </a:pPr>
            <a:r>
              <a:rPr lang="en-US" sz="1200" dirty="0">
                <a:solidFill>
                  <a:schemeClr val="tx1"/>
                </a:solidFill>
              </a:rPr>
              <a:t> Make checks payable to “Centerville City Schools.”</a:t>
            </a:r>
          </a:p>
          <a:p>
            <a:pPr algn="l" eaLnBrk="1" fontAlgn="auto" hangingPunct="1">
              <a:spcAft>
                <a:spcPts val="0"/>
              </a:spcAft>
              <a:buFont typeface="Arial" charset="0"/>
              <a:buChar char="•"/>
              <a:defRPr/>
            </a:pPr>
            <a:r>
              <a:rPr lang="en-US" sz="1200" dirty="0">
                <a:solidFill>
                  <a:schemeClr val="tx1"/>
                </a:solidFill>
              </a:rPr>
              <a:t> HS payments are submitted to Bookkeeper in Central Unit</a:t>
            </a:r>
          </a:p>
          <a:p>
            <a:pPr algn="l" eaLnBrk="1" fontAlgn="auto" hangingPunct="1">
              <a:spcAft>
                <a:spcPts val="0"/>
              </a:spcAft>
              <a:buFont typeface="Arial" charset="0"/>
              <a:buChar char="•"/>
              <a:defRPr/>
            </a:pPr>
            <a:r>
              <a:rPr lang="en-US" sz="1200" dirty="0">
                <a:solidFill>
                  <a:schemeClr val="tx1"/>
                </a:solidFill>
              </a:rPr>
              <a:t> MS payments are submitted to the office of the school the child attends</a:t>
            </a:r>
          </a:p>
          <a:p>
            <a:pPr algn="l" eaLnBrk="1" fontAlgn="auto" hangingPunct="1">
              <a:spcAft>
                <a:spcPts val="0"/>
              </a:spcAft>
              <a:buFont typeface="Arial" charset="0"/>
              <a:buChar char="•"/>
              <a:defRPr/>
            </a:pPr>
            <a:r>
              <a:rPr lang="en-US" sz="1200" dirty="0">
                <a:solidFill>
                  <a:schemeClr val="tx1"/>
                </a:solidFill>
              </a:rPr>
              <a:t> You may call 439-3572 to pay by credit card</a:t>
            </a:r>
          </a:p>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23</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374521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2</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4788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*Centerville City Schools</a:t>
            </a:r>
          </a:p>
        </p:txBody>
      </p:sp>
      <p:sp>
        <p:nvSpPr>
          <p:cNvPr id="4" name="Slide Number Placeholder 3"/>
          <p:cNvSpPr>
            <a:spLocks noGrp="1"/>
          </p:cNvSpPr>
          <p:nvPr>
            <p:ph type="sldNum" sz="quarter" idx="10"/>
          </p:nvPr>
        </p:nvSpPr>
        <p:spPr/>
        <p:txBody>
          <a:bodyPr/>
          <a:lstStyle/>
          <a:p>
            <a:fld id="{A054B146-84A1-F34A-AD2A-5EEC05510426}" type="slidenum">
              <a:rPr lang="en-US" smtClean="0"/>
              <a:t>24</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394760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and e-mail address seem to be for two different people. Please check.</a:t>
            </a:r>
          </a:p>
        </p:txBody>
      </p:sp>
      <p:sp>
        <p:nvSpPr>
          <p:cNvPr id="4" name="Slide Number Placeholder 3"/>
          <p:cNvSpPr>
            <a:spLocks noGrp="1"/>
          </p:cNvSpPr>
          <p:nvPr>
            <p:ph type="sldNum" sz="quarter" idx="10"/>
          </p:nvPr>
        </p:nvSpPr>
        <p:spPr/>
        <p:txBody>
          <a:bodyPr/>
          <a:lstStyle/>
          <a:p>
            <a:fld id="{5DD92EB5-EDF7-4B4F-B70E-8AE1B99C9610}" type="slidenum">
              <a:rPr lang="en-US" smtClean="0"/>
              <a:pPr/>
              <a:t>25</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3126686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26</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46571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27</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280738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29</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30</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D92EB5-EDF7-4B4F-B70E-8AE1B99C9610}" type="slidenum">
              <a:rPr lang="en-US" smtClean="0"/>
              <a:pPr/>
              <a:t>31</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F7D320-34C1-4655-8342-7AC3290B3D82}" type="slidenum">
              <a:rPr lang="en-US" altLang="en-US" smtClean="0">
                <a:latin typeface="Arial" pitchFamily="34" charset="0"/>
              </a:rPr>
              <a:pPr eaLnBrk="1" hangingPunct="1">
                <a:spcBef>
                  <a:spcPct val="0"/>
                </a:spcBef>
              </a:pPr>
              <a:t>42</a:t>
            </a:fld>
            <a:endParaRPr lang="en-US" altLang="en-US">
              <a:latin typeface="Arial" pitchFamily="34" charset="0"/>
            </a:endParaRPr>
          </a:p>
        </p:txBody>
      </p:sp>
      <p:sp>
        <p:nvSpPr>
          <p:cNvPr id="2" name="Date Placeholder 1"/>
          <p:cNvSpPr>
            <a:spLocks noGrp="1"/>
          </p:cNvSpPr>
          <p:nvPr>
            <p:ph type="dt" idx="10"/>
          </p:nvPr>
        </p:nvSpPr>
        <p:spPr/>
        <p:txBody>
          <a:bodyPr/>
          <a:lstStyle/>
          <a:p>
            <a:r>
              <a:rPr lang="en-US" smtClean="0"/>
              <a:t>Wednesday, August 10, 2022</a:t>
            </a:r>
            <a:endParaRPr lang="en-US"/>
          </a:p>
        </p:txBody>
      </p:sp>
      <p:sp>
        <p:nvSpPr>
          <p:cNvPr id="3" name="Header Placeholder 2"/>
          <p:cNvSpPr>
            <a:spLocks noGrp="1"/>
          </p:cNvSpPr>
          <p:nvPr>
            <p:ph type="hdr" sz="quarter" idx="11"/>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3716071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F7D320-34C1-4655-8342-7AC3290B3D82}" type="slidenum">
              <a:rPr lang="en-US" altLang="en-US" smtClean="0">
                <a:latin typeface="Arial" pitchFamily="34" charset="0"/>
              </a:rPr>
              <a:pPr eaLnBrk="1" hangingPunct="1">
                <a:spcBef>
                  <a:spcPct val="0"/>
                </a:spcBef>
              </a:pPr>
              <a:t>43</a:t>
            </a:fld>
            <a:endParaRPr lang="en-US" altLang="en-US">
              <a:latin typeface="Arial" pitchFamily="34" charset="0"/>
            </a:endParaRPr>
          </a:p>
        </p:txBody>
      </p:sp>
      <p:sp>
        <p:nvSpPr>
          <p:cNvPr id="2" name="Date Placeholder 1"/>
          <p:cNvSpPr>
            <a:spLocks noGrp="1"/>
          </p:cNvSpPr>
          <p:nvPr>
            <p:ph type="dt" idx="10"/>
          </p:nvPr>
        </p:nvSpPr>
        <p:spPr/>
        <p:txBody>
          <a:bodyPr/>
          <a:lstStyle/>
          <a:p>
            <a:r>
              <a:rPr lang="en-US" smtClean="0"/>
              <a:t>Wednesday, August 10, 2022</a:t>
            </a:r>
            <a:endParaRPr lang="en-US"/>
          </a:p>
        </p:txBody>
      </p:sp>
      <p:sp>
        <p:nvSpPr>
          <p:cNvPr id="3" name="Header Placeholder 2"/>
          <p:cNvSpPr>
            <a:spLocks noGrp="1"/>
          </p:cNvSpPr>
          <p:nvPr>
            <p:ph type="hdr" sz="quarter" idx="11"/>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276799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3</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4788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5</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6</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7</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8</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77178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92EB5-EDF7-4B4F-B70E-8AE1B99C9610}" type="slidenum">
              <a:rPr lang="en-US" smtClean="0"/>
              <a:pPr/>
              <a:t>9</a:t>
            </a:fld>
            <a:endParaRPr lang="en-US" dirty="0"/>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122070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explain study tables. Do teachers supervise? Do teachers tutor? Do students work independently, or have adults there to answer their questions? Are coaches present?</a:t>
            </a:r>
          </a:p>
        </p:txBody>
      </p:sp>
      <p:sp>
        <p:nvSpPr>
          <p:cNvPr id="4" name="Slide Number Placeholder 3"/>
          <p:cNvSpPr>
            <a:spLocks noGrp="1"/>
          </p:cNvSpPr>
          <p:nvPr>
            <p:ph type="sldNum" sz="quarter" idx="10"/>
          </p:nvPr>
        </p:nvSpPr>
        <p:spPr/>
        <p:txBody>
          <a:bodyPr/>
          <a:lstStyle/>
          <a:p>
            <a:fld id="{5DD92EB5-EDF7-4B4F-B70E-8AE1B99C9610}" type="slidenum">
              <a:rPr lang="en-US" smtClean="0"/>
              <a:pPr/>
              <a:t>10</a:t>
            </a:fld>
            <a:endParaRPr lang="en-US"/>
          </a:p>
        </p:txBody>
      </p:sp>
      <p:sp>
        <p:nvSpPr>
          <p:cNvPr id="5" name="Date Placeholder 4"/>
          <p:cNvSpPr>
            <a:spLocks noGrp="1"/>
          </p:cNvSpPr>
          <p:nvPr>
            <p:ph type="dt" idx="11"/>
          </p:nvPr>
        </p:nvSpPr>
        <p:spPr/>
        <p:txBody>
          <a:bodyPr/>
          <a:lstStyle/>
          <a:p>
            <a:r>
              <a:rPr lang="en-US" smtClean="0"/>
              <a:t>Wednesday, August 10, 2022</a:t>
            </a:r>
            <a:endParaRPr lang="en-US"/>
          </a:p>
        </p:txBody>
      </p:sp>
      <p:sp>
        <p:nvSpPr>
          <p:cNvPr id="6" name="Header Placeholder 5"/>
          <p:cNvSpPr>
            <a:spLocks noGrp="1"/>
          </p:cNvSpPr>
          <p:nvPr>
            <p:ph type="hdr" sz="quarter" idx="12"/>
          </p:nvPr>
        </p:nvSpPr>
        <p:spPr/>
        <p:txBody>
          <a:bodyPr/>
          <a:lstStyle/>
          <a:p>
            <a:r>
              <a:rPr lang="en-US" smtClean="0"/>
              <a:t>Fall OHSAA (CHS &amp; CMS Information Preseason Meetings)</a:t>
            </a:r>
            <a:endParaRPr lang="en-US"/>
          </a:p>
        </p:txBody>
      </p:sp>
    </p:spTree>
    <p:extLst>
      <p:ext uri="{BB962C8B-B14F-4D97-AF65-F5344CB8AC3E}">
        <p14:creationId xmlns:p14="http://schemas.microsoft.com/office/powerpoint/2010/main" val="267340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82C9A4-6399-40C0-91F7-9E7186C5BA31}"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6872439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2C9A4-6399-40C0-91F7-9E7186C5BA31}"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3356507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2C9A4-6399-40C0-91F7-9E7186C5BA31}"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6272475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2C9A4-6399-40C0-91F7-9E7186C5BA31}"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1049313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2C9A4-6399-40C0-91F7-9E7186C5BA31}"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141433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2C9A4-6399-40C0-91F7-9E7186C5BA31}"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23451197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2C9A4-6399-40C0-91F7-9E7186C5BA31}"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3654696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2C9A4-6399-40C0-91F7-9E7186C5BA31}"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27186550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2C9A4-6399-40C0-91F7-9E7186C5BA31}"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15674162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2C9A4-6399-40C0-91F7-9E7186C5BA31}"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940658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2C9A4-6399-40C0-91F7-9E7186C5BA31}"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D1829-39CB-4162-9854-AA868D2B2FFC}" type="slidenum">
              <a:rPr lang="en-US" smtClean="0"/>
              <a:pPr/>
              <a:t>‹#›</a:t>
            </a:fld>
            <a:endParaRPr lang="en-US"/>
          </a:p>
        </p:txBody>
      </p:sp>
    </p:spTree>
    <p:extLst>
      <p:ext uri="{BB962C8B-B14F-4D97-AF65-F5344CB8AC3E}">
        <p14:creationId xmlns:p14="http://schemas.microsoft.com/office/powerpoint/2010/main" val="32525796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2C9A4-6399-40C0-91F7-9E7186C5BA31}" type="datetimeFigureOut">
              <a:rPr lang="en-US" smtClean="0"/>
              <a:pPr/>
              <a:t>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D1829-39CB-4162-9854-AA868D2B2FFC}" type="slidenum">
              <a:rPr lang="en-US" smtClean="0"/>
              <a:pPr/>
              <a:t>‹#›</a:t>
            </a:fld>
            <a:endParaRPr lang="en-US"/>
          </a:p>
        </p:txBody>
      </p:sp>
    </p:spTree>
    <p:extLst>
      <p:ext uri="{BB962C8B-B14F-4D97-AF65-F5344CB8AC3E}">
        <p14:creationId xmlns:p14="http://schemas.microsoft.com/office/powerpoint/2010/main" val="1319623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jpeg"/><Relationship Id="rId4" Type="http://schemas.openxmlformats.org/officeDocument/2006/relationships/hyperlink" Target="http://www.OHSAA.or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hyperlink" Target="https://goelksathletic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hyperlink" Target="mailto:andrew.ford@centerville.k12.oh.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hyperlink" Target="mailto:karl.knutsson@Centerville.k12.oh.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hyperlink" Target="mailto:jace.lanier@centerville.k12.oh.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jpeg"/><Relationship Id="rId4" Type="http://schemas.openxmlformats.org/officeDocument/2006/relationships/hyperlink" Target="http://www.nfhslearn.com"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goelkathletics.com/"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eligibilitycenter.org/"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ticketspicket.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1"/>
            <a:ext cx="7239000" cy="1676400"/>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Why Interscholastic Athletics </a:t>
            </a:r>
            <a:br>
              <a:rPr lang="en-US" sz="4900" b="0" dirty="0">
                <a:ln>
                  <a:solidFill>
                    <a:schemeClr val="bg2">
                      <a:lumMod val="50000"/>
                      <a:alpha val="85000"/>
                    </a:schemeClr>
                  </a:solidFill>
                </a:ln>
              </a:rPr>
            </a:br>
            <a:r>
              <a:rPr lang="en-US" sz="4900" b="0" dirty="0">
                <a:ln>
                  <a:solidFill>
                    <a:schemeClr val="bg2">
                      <a:lumMod val="50000"/>
                      <a:alpha val="85000"/>
                    </a:schemeClr>
                  </a:solidFill>
                </a:ln>
              </a:rPr>
              <a:t>&amp; OHSAA Beliefs</a:t>
            </a:r>
            <a:r>
              <a:rPr lang="en-US" sz="4000" dirty="0">
                <a:ln>
                  <a:solidFill>
                    <a:schemeClr val="bg2">
                      <a:lumMod val="50000"/>
                      <a:alpha val="85000"/>
                    </a:schemeClr>
                  </a:solidFill>
                </a:ln>
              </a:rPr>
              <a:t/>
            </a:r>
            <a:br>
              <a:rPr lang="en-US" sz="400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4"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cxnSp>
        <p:nvCxnSpPr>
          <p:cNvPr id="8" name="Straight Connector 7"/>
          <p:cNvCxnSpPr/>
          <p:nvPr/>
        </p:nvCxnSpPr>
        <p:spPr>
          <a:xfrm>
            <a:off x="2133600" y="3124200"/>
            <a:ext cx="914400" cy="91440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Field Hocke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1905000"/>
            <a:ext cx="7391400" cy="4826000"/>
          </a:xfrm>
          <a:prstGeom prst="rect">
            <a:avLst/>
          </a:prstGeom>
          <a:ln w="38100" cmpd="sng">
            <a:solidFill>
              <a:srgbClr val="FF6600"/>
            </a:solidFill>
          </a:ln>
        </p:spPr>
      </p:pic>
    </p:spTree>
    <p:custDataLst>
      <p:tags r:id="rId1"/>
    </p:custDataLst>
    <p:extLst>
      <p:ext uri="{BB962C8B-B14F-4D97-AF65-F5344CB8AC3E}">
        <p14:creationId xmlns:p14="http://schemas.microsoft.com/office/powerpoint/2010/main" val="40892093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457200"/>
            <a:ext cx="7239000" cy="701040"/>
          </a:xfrm>
        </p:spPr>
        <p:txBody>
          <a:bodyPr>
            <a:normAutofit fontScale="90000"/>
          </a:bodyPr>
          <a:lstStyle/>
          <a:p>
            <a:pPr eaLnBrk="1" hangingPunct="1"/>
            <a:r>
              <a:rPr lang="en-US" altLang="en-US" dirty="0"/>
              <a:t>CHS Eligibility Highlights</a:t>
            </a:r>
          </a:p>
        </p:txBody>
      </p:sp>
      <p:sp>
        <p:nvSpPr>
          <p:cNvPr id="12291" name="Content Placeholder 2"/>
          <p:cNvSpPr>
            <a:spLocks noGrp="1"/>
          </p:cNvSpPr>
          <p:nvPr>
            <p:ph idx="1"/>
          </p:nvPr>
        </p:nvSpPr>
        <p:spPr>
          <a:xfrm>
            <a:off x="838200" y="1158240"/>
            <a:ext cx="7620000" cy="5090160"/>
          </a:xfrm>
        </p:spPr>
        <p:txBody>
          <a:bodyPr rtlCol="0">
            <a:normAutofit fontScale="25000" lnSpcReduction="20000"/>
          </a:bodyPr>
          <a:lstStyle/>
          <a:p>
            <a:pPr eaLnBrk="1" fontAlgn="auto" hangingPunct="1">
              <a:spcAft>
                <a:spcPts val="0"/>
              </a:spcAft>
              <a:defRPr/>
            </a:pPr>
            <a:endParaRPr lang="en-US" altLang="en-US" dirty="0"/>
          </a:p>
          <a:p>
            <a:pPr eaLnBrk="1" fontAlgn="auto" hangingPunct="1">
              <a:lnSpc>
                <a:spcPct val="120000"/>
              </a:lnSpc>
              <a:spcBef>
                <a:spcPts val="0"/>
              </a:spcBef>
              <a:spcAft>
                <a:spcPts val="0"/>
              </a:spcAft>
              <a:defRPr/>
            </a:pPr>
            <a:r>
              <a:rPr lang="en-US" altLang="en-US" sz="11200" dirty="0"/>
              <a:t>GPA must be at least 2.0 </a:t>
            </a:r>
          </a:p>
          <a:p>
            <a:pPr marL="0" indent="0" eaLnBrk="1" fontAlgn="auto" hangingPunct="1">
              <a:lnSpc>
                <a:spcPct val="120000"/>
              </a:lnSpc>
              <a:spcBef>
                <a:spcPts val="0"/>
              </a:spcBef>
              <a:spcAft>
                <a:spcPts val="0"/>
              </a:spcAft>
              <a:buNone/>
              <a:tabLst>
                <a:tab pos="461963" algn="l"/>
              </a:tabLst>
              <a:defRPr/>
            </a:pPr>
            <a:r>
              <a:rPr lang="en-US" altLang="en-US" sz="11200" dirty="0"/>
              <a:t>		1.5 ≤ GPA &lt; 2.0?            </a:t>
            </a:r>
            <a:br>
              <a:rPr lang="en-US" altLang="en-US" sz="11200" dirty="0"/>
            </a:br>
            <a:r>
              <a:rPr lang="en-US" altLang="en-US" sz="11200" dirty="0"/>
              <a:t>		Must attend study tables</a:t>
            </a:r>
          </a:p>
          <a:p>
            <a:pPr marL="0" indent="0" eaLnBrk="1" fontAlgn="auto" hangingPunct="1">
              <a:lnSpc>
                <a:spcPct val="120000"/>
              </a:lnSpc>
              <a:spcBef>
                <a:spcPts val="0"/>
              </a:spcBef>
              <a:spcAft>
                <a:spcPts val="0"/>
              </a:spcAft>
              <a:buNone/>
              <a:tabLst>
                <a:tab pos="461963" algn="l"/>
              </a:tabLst>
              <a:defRPr/>
            </a:pPr>
            <a:endParaRPr lang="en-US" altLang="en-US" sz="4000" dirty="0"/>
          </a:p>
          <a:p>
            <a:pPr eaLnBrk="1" fontAlgn="auto" hangingPunct="1">
              <a:lnSpc>
                <a:spcPct val="120000"/>
              </a:lnSpc>
              <a:spcBef>
                <a:spcPts val="0"/>
              </a:spcBef>
              <a:spcAft>
                <a:spcPts val="0"/>
              </a:spcAft>
              <a:defRPr/>
            </a:pPr>
            <a:r>
              <a:rPr lang="en-US" altLang="en-US" sz="11200" dirty="0"/>
              <a:t>Study Tables:</a:t>
            </a:r>
          </a:p>
          <a:p>
            <a:pPr marL="0" indent="0" eaLnBrk="1" fontAlgn="auto" hangingPunct="1">
              <a:lnSpc>
                <a:spcPct val="120000"/>
              </a:lnSpc>
              <a:spcBef>
                <a:spcPts val="0"/>
              </a:spcBef>
              <a:spcAft>
                <a:spcPts val="0"/>
              </a:spcAft>
              <a:buNone/>
              <a:defRPr/>
            </a:pPr>
            <a:r>
              <a:rPr lang="en-US" altLang="en-US" sz="11200" dirty="0"/>
              <a:t>	7-7:45 a.m., Tuesday through Friday, W205</a:t>
            </a:r>
          </a:p>
          <a:p>
            <a:pPr marL="0" indent="0" eaLnBrk="1" fontAlgn="auto" hangingPunct="1">
              <a:lnSpc>
                <a:spcPct val="120000"/>
              </a:lnSpc>
              <a:spcBef>
                <a:spcPts val="0"/>
              </a:spcBef>
              <a:spcAft>
                <a:spcPts val="0"/>
              </a:spcAft>
              <a:buNone/>
              <a:defRPr/>
            </a:pPr>
            <a:endParaRPr lang="en-US" altLang="en-US" sz="4000" dirty="0"/>
          </a:p>
          <a:p>
            <a:pPr eaLnBrk="1" fontAlgn="auto" hangingPunct="1">
              <a:lnSpc>
                <a:spcPct val="120000"/>
              </a:lnSpc>
              <a:spcBef>
                <a:spcPts val="0"/>
              </a:spcBef>
              <a:spcAft>
                <a:spcPts val="0"/>
              </a:spcAft>
              <a:defRPr/>
            </a:pPr>
            <a:r>
              <a:rPr lang="en-US" altLang="en-US" sz="11200" dirty="0"/>
              <a:t>Eligibility is based on the previous </a:t>
            </a:r>
            <a:r>
              <a:rPr lang="en-US" altLang="en-US" sz="11200" b="1" u="sng" dirty="0"/>
              <a:t>nine</a:t>
            </a:r>
            <a:r>
              <a:rPr lang="en-US" altLang="en-US" sz="11200" dirty="0"/>
              <a:t> weeks’ grades (quarter grades). Neither semester grades nor exam grades affect eligibility</a:t>
            </a:r>
          </a:p>
          <a:p>
            <a:pPr marL="0" indent="0" eaLnBrk="1" fontAlgn="auto" hangingPunct="1">
              <a:lnSpc>
                <a:spcPct val="120000"/>
              </a:lnSpc>
              <a:spcBef>
                <a:spcPts val="0"/>
              </a:spcBef>
              <a:spcAft>
                <a:spcPts val="0"/>
              </a:spcAft>
              <a:buNone/>
              <a:defRPr/>
            </a:pPr>
            <a:endParaRPr lang="en-US" altLang="en-US" sz="4000" dirty="0"/>
          </a:p>
          <a:p>
            <a:pPr eaLnBrk="1" fontAlgn="auto" hangingPunct="1">
              <a:lnSpc>
                <a:spcPct val="120000"/>
              </a:lnSpc>
              <a:spcBef>
                <a:spcPts val="0"/>
              </a:spcBef>
              <a:spcAft>
                <a:spcPts val="0"/>
              </a:spcAft>
              <a:defRPr/>
            </a:pPr>
            <a:r>
              <a:rPr lang="en-US" altLang="en-US" sz="11200" dirty="0"/>
              <a:t>If you are a CHS athlete, do not change your schedule without letting me approve the change.</a:t>
            </a:r>
          </a:p>
        </p:txBody>
      </p:sp>
    </p:spTree>
    <p:extLst>
      <p:ext uri="{BB962C8B-B14F-4D97-AF65-F5344CB8AC3E}">
        <p14:creationId xmlns:p14="http://schemas.microsoft.com/office/powerpoint/2010/main" val="22264883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76AF-73AC-4451-91E7-316763FFB0C0}"/>
              </a:ext>
            </a:extLst>
          </p:cNvPr>
          <p:cNvSpPr>
            <a:spLocks noGrp="1"/>
          </p:cNvSpPr>
          <p:nvPr>
            <p:ph type="title"/>
          </p:nvPr>
        </p:nvSpPr>
        <p:spPr>
          <a:xfrm>
            <a:off x="457200" y="274638"/>
            <a:ext cx="8229600" cy="792162"/>
          </a:xfrm>
        </p:spPr>
        <p:txBody>
          <a:bodyPr/>
          <a:lstStyle/>
          <a:p>
            <a:r>
              <a:rPr lang="en-US" altLang="en-US" dirty="0"/>
              <a:t>Academic Eligibility for HS Athletes</a:t>
            </a:r>
            <a:endParaRPr lang="en-US" dirty="0"/>
          </a:p>
        </p:txBody>
      </p:sp>
      <p:graphicFrame>
        <p:nvGraphicFramePr>
          <p:cNvPr id="4" name="Content Placeholder 3">
            <a:extLst>
              <a:ext uri="{FF2B5EF4-FFF2-40B4-BE49-F238E27FC236}">
                <a16:creationId xmlns:a16="http://schemas.microsoft.com/office/drawing/2014/main" id="{F3BD853B-6BEF-48B4-8957-AAAE517DBA34}"/>
              </a:ext>
            </a:extLst>
          </p:cNvPr>
          <p:cNvGraphicFramePr>
            <a:graphicFrameLocks noGrp="1"/>
          </p:cNvGraphicFramePr>
          <p:nvPr>
            <p:ph idx="1"/>
            <p:extLst>
              <p:ext uri="{D42A27DB-BD31-4B8C-83A1-F6EECF244321}">
                <p14:modId xmlns:p14="http://schemas.microsoft.com/office/powerpoint/2010/main" val="2096747988"/>
              </p:ext>
            </p:extLst>
          </p:nvPr>
        </p:nvGraphicFramePr>
        <p:xfrm>
          <a:off x="457200" y="1066800"/>
          <a:ext cx="8290560" cy="4846320"/>
        </p:xfrm>
        <a:graphic>
          <a:graphicData uri="http://schemas.openxmlformats.org/drawingml/2006/table">
            <a:tbl>
              <a:tblPr firstRow="1" bandRow="1">
                <a:tableStyleId>{5C22544A-7EE6-4342-B048-85BDC9FD1C3A}</a:tableStyleId>
              </a:tblPr>
              <a:tblGrid>
                <a:gridCol w="949569">
                  <a:extLst>
                    <a:ext uri="{9D8B030D-6E8A-4147-A177-3AD203B41FA5}">
                      <a16:colId xmlns:a16="http://schemas.microsoft.com/office/drawing/2014/main" val="1004114656"/>
                    </a:ext>
                  </a:extLst>
                </a:gridCol>
                <a:gridCol w="949569">
                  <a:extLst>
                    <a:ext uri="{9D8B030D-6E8A-4147-A177-3AD203B41FA5}">
                      <a16:colId xmlns:a16="http://schemas.microsoft.com/office/drawing/2014/main" val="686742105"/>
                    </a:ext>
                  </a:extLst>
                </a:gridCol>
                <a:gridCol w="1072662">
                  <a:extLst>
                    <a:ext uri="{9D8B030D-6E8A-4147-A177-3AD203B41FA5}">
                      <a16:colId xmlns:a16="http://schemas.microsoft.com/office/drawing/2014/main" val="662296558"/>
                    </a:ext>
                  </a:extLst>
                </a:gridCol>
                <a:gridCol w="1737360">
                  <a:extLst>
                    <a:ext uri="{9D8B030D-6E8A-4147-A177-3AD203B41FA5}">
                      <a16:colId xmlns:a16="http://schemas.microsoft.com/office/drawing/2014/main" val="4185799534"/>
                    </a:ext>
                  </a:extLst>
                </a:gridCol>
                <a:gridCol w="3581400">
                  <a:extLst>
                    <a:ext uri="{9D8B030D-6E8A-4147-A177-3AD203B41FA5}">
                      <a16:colId xmlns:a16="http://schemas.microsoft.com/office/drawing/2014/main" val="1597854602"/>
                    </a:ext>
                  </a:extLst>
                </a:gridCol>
              </a:tblGrid>
              <a:tr h="907366">
                <a:tc>
                  <a:txBody>
                    <a:bodyPr/>
                    <a:lstStyle/>
                    <a:p>
                      <a:pPr algn="ctr"/>
                      <a:r>
                        <a:rPr lang="en-US" dirty="0">
                          <a:solidFill>
                            <a:schemeClr val="tx2">
                              <a:lumMod val="75000"/>
                            </a:schemeClr>
                          </a:solidFill>
                        </a:rPr>
                        <a:t>GPA at End of Quarter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Letter 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Credits Earned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282041"/>
                  </a:ext>
                </a:extLst>
              </a:tr>
              <a:tr h="914400">
                <a:tc>
                  <a:txBody>
                    <a:bodyPr/>
                    <a:lstStyle/>
                    <a:p>
                      <a:r>
                        <a:rPr lang="en-US" sz="2400" dirty="0"/>
                        <a:t>&lt; 1.5</a:t>
                      </a:r>
                    </a:p>
                    <a:p>
                      <a:r>
                        <a:rPr lang="en-US" sz="2400" dirty="0"/>
                        <a:t>OR</a:t>
                      </a:r>
                    </a:p>
                    <a:p>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latin typeface="Calibri" panose="020F0502020204030204" pitchFamily="34" charset="0"/>
                          <a:cs typeface="Calibri" panose="020F0502020204030204" pitchFamily="34" charset="0"/>
                        </a:rPr>
                        <a:t>≥ 2 F’s</a:t>
                      </a:r>
                    </a:p>
                    <a:p>
                      <a:r>
                        <a:rPr lang="en-US" sz="2400" dirty="0">
                          <a:latin typeface="Calibri" panose="020F0502020204030204" pitchFamily="34" charset="0"/>
                          <a:cs typeface="Calibri" panose="020F0502020204030204" pitchFamily="34" charset="0"/>
                        </a:rPr>
                        <a:t>OR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&lt;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Ineligible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Raise grades to restore eligibility later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2782548639"/>
                  </a:ext>
                </a:extLst>
              </a:tr>
              <a:tr h="1554480">
                <a:tc>
                  <a:txBody>
                    <a:bodyPr/>
                    <a:lstStyle/>
                    <a:p>
                      <a:r>
                        <a:rPr lang="en-US" sz="2400" dirty="0"/>
                        <a:t>1.5 ≤ </a:t>
                      </a:r>
                      <a:r>
                        <a:rPr lang="en-US" sz="2400" dirty="0">
                          <a:latin typeface="Calibri" panose="020F0502020204030204" pitchFamily="34" charset="0"/>
                          <a:cs typeface="Calibri" panose="020F0502020204030204" pitchFamily="34" charset="0"/>
                        </a:rPr>
                        <a:t>GPA </a:t>
                      </a:r>
                    </a:p>
                    <a:p>
                      <a:r>
                        <a:rPr lang="en-US" sz="2400" dirty="0">
                          <a:latin typeface="Calibri" panose="020F0502020204030204" pitchFamily="34" charset="0"/>
                          <a:cs typeface="Calibri" panose="020F0502020204030204" pitchFamily="34" charset="0"/>
                        </a:rPr>
                        <a:t>&lt; 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1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Calibri" panose="020F0502020204030204" pitchFamily="34" charset="0"/>
                          <a:cs typeface="Calibri" panose="020F0502020204030204" pitchFamily="34" charset="0"/>
                        </a:rPr>
                        <a:t>≥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Eligible only with Academic 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Academic Intervention for remainder of season.</a:t>
                      </a:r>
                    </a:p>
                    <a:p>
                      <a:pPr marL="0" indent="0">
                        <a:buFont typeface="Arial" panose="020B0604020202020204" pitchFamily="34" charset="0"/>
                        <a:buNone/>
                      </a:pPr>
                      <a:r>
                        <a:rPr lang="en-US" sz="2400" dirty="0"/>
                        <a:t>Must attend </a:t>
                      </a:r>
                      <a:r>
                        <a:rPr lang="en-US" sz="2400" dirty="0">
                          <a:latin typeface="Calibri" panose="020F0502020204030204" pitchFamily="34" charset="0"/>
                          <a:cs typeface="Calibri" panose="020F0502020204030204" pitchFamily="34" charset="0"/>
                        </a:rPr>
                        <a:t>≥ 2 </a:t>
                      </a:r>
                      <a:r>
                        <a:rPr lang="en-US" sz="2400" dirty="0" err="1">
                          <a:latin typeface="Calibri" panose="020F0502020204030204" pitchFamily="34" charset="0"/>
                          <a:cs typeface="Calibri" panose="020F0502020204030204" pitchFamily="34" charset="0"/>
                        </a:rPr>
                        <a:t>interven-tion</a:t>
                      </a:r>
                      <a:r>
                        <a:rPr lang="en-US" sz="2400" dirty="0">
                          <a:latin typeface="Calibri" panose="020F0502020204030204" pitchFamily="34" charset="0"/>
                          <a:cs typeface="Calibri" panose="020F0502020204030204" pitchFamily="34" charset="0"/>
                        </a:rPr>
                        <a:t> sessions per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439110"/>
                  </a:ext>
                </a:extLst>
              </a:tr>
              <a:tr h="1006563">
                <a:tc>
                  <a:txBody>
                    <a:bodyPr/>
                    <a:lstStyle/>
                    <a:p>
                      <a:endParaRPr lang="en-US" sz="2400" dirty="0"/>
                    </a:p>
                    <a:p>
                      <a:r>
                        <a:rPr lang="en-US" sz="2400" dirty="0"/>
                        <a:t>&gt;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endParaRPr lang="en-US" sz="2400" dirty="0"/>
                    </a:p>
                    <a:p>
                      <a:r>
                        <a:rPr lang="en-US" sz="2400" dirty="0"/>
                        <a:t>≤ 1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 </a:t>
                      </a:r>
                    </a:p>
                    <a:p>
                      <a:r>
                        <a:rPr lang="en-US" sz="2400" dirty="0">
                          <a:latin typeface="Calibri" panose="020F0502020204030204" pitchFamily="34" charset="0"/>
                          <a:cs typeface="Calibri" panose="020F0502020204030204" pitchFamily="34" charset="0"/>
                        </a:rPr>
                        <a:t>≥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endParaRPr lang="en-US" sz="2400" dirty="0"/>
                    </a:p>
                    <a:p>
                      <a:r>
                        <a:rPr lang="en-US" sz="2400" dirty="0"/>
                        <a:t>Good to 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A parent may request that student athlete attend the intervention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3075641065"/>
                  </a:ext>
                </a:extLst>
              </a:tr>
            </a:tbl>
          </a:graphicData>
        </a:graphic>
      </p:graphicFrame>
    </p:spTree>
    <p:extLst>
      <p:ext uri="{BB962C8B-B14F-4D97-AF65-F5344CB8AC3E}">
        <p14:creationId xmlns:p14="http://schemas.microsoft.com/office/powerpoint/2010/main" val="22846603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4600" y="457200"/>
            <a:ext cx="4114800" cy="701040"/>
          </a:xfrm>
        </p:spPr>
        <p:txBody>
          <a:bodyPr>
            <a:normAutofit fontScale="90000"/>
          </a:bodyPr>
          <a:lstStyle/>
          <a:p>
            <a:pPr eaLnBrk="1" hangingPunct="1"/>
            <a:r>
              <a:rPr lang="en-US" altLang="en-US" dirty="0"/>
              <a:t>CMS ELIGIBILITY HIGHLIGHTS</a:t>
            </a:r>
          </a:p>
        </p:txBody>
      </p:sp>
      <p:sp>
        <p:nvSpPr>
          <p:cNvPr id="12291" name="Content Placeholder 2"/>
          <p:cNvSpPr>
            <a:spLocks noGrp="1"/>
          </p:cNvSpPr>
          <p:nvPr>
            <p:ph idx="1"/>
          </p:nvPr>
        </p:nvSpPr>
        <p:spPr>
          <a:xfrm>
            <a:off x="457200" y="1600200"/>
            <a:ext cx="8229600" cy="4648200"/>
          </a:xfrm>
        </p:spPr>
        <p:txBody>
          <a:bodyPr rtlCol="0">
            <a:normAutofit fontScale="85000" lnSpcReduction="10000"/>
          </a:bodyPr>
          <a:lstStyle/>
          <a:p>
            <a:pPr eaLnBrk="1" fontAlgn="auto" hangingPunct="1">
              <a:spcAft>
                <a:spcPts val="0"/>
              </a:spcAft>
              <a:defRPr/>
            </a:pPr>
            <a:r>
              <a:rPr lang="en-US" altLang="en-US" dirty="0"/>
              <a:t>GPA must be at least 2.0 with </a:t>
            </a:r>
            <a:r>
              <a:rPr lang="en-US" altLang="en-US" dirty="0" smtClean="0"/>
              <a:t>passing grades in at least 4 courses in </a:t>
            </a:r>
            <a:r>
              <a:rPr lang="en-US" altLang="en-US" dirty="0"/>
              <a:t>the most recently completed quarter</a:t>
            </a:r>
          </a:p>
          <a:p>
            <a:pPr marL="0" indent="0" eaLnBrk="1" fontAlgn="auto" hangingPunct="1">
              <a:spcAft>
                <a:spcPts val="0"/>
              </a:spcAft>
              <a:buNone/>
              <a:defRPr/>
            </a:pPr>
            <a:endParaRPr lang="en-US" altLang="en-US" dirty="0"/>
          </a:p>
          <a:p>
            <a:pPr eaLnBrk="1" fontAlgn="auto" hangingPunct="1">
              <a:spcAft>
                <a:spcPts val="0"/>
              </a:spcAft>
              <a:defRPr/>
            </a:pPr>
            <a:r>
              <a:rPr lang="en-US" altLang="en-US" dirty="0"/>
              <a:t>If GPA is at least a 1.5, but below a 2.0, student is placed on academic probation until midterm grades are officially published for the next quarter</a:t>
            </a:r>
          </a:p>
          <a:p>
            <a:pPr eaLnBrk="1" fontAlgn="auto" hangingPunct="1">
              <a:spcAft>
                <a:spcPts val="0"/>
              </a:spcAft>
              <a:defRPr/>
            </a:pPr>
            <a:endParaRPr lang="en-US" altLang="en-US" dirty="0"/>
          </a:p>
          <a:p>
            <a:pPr eaLnBrk="1" fontAlgn="auto" hangingPunct="1">
              <a:spcAft>
                <a:spcPts val="0"/>
              </a:spcAft>
              <a:defRPr/>
            </a:pPr>
            <a:r>
              <a:rPr lang="en-US" altLang="en-US" dirty="0"/>
              <a:t>When midterm grades are posted, </a:t>
            </a:r>
            <a:br>
              <a:rPr lang="en-US" altLang="en-US" dirty="0"/>
            </a:br>
            <a:r>
              <a:rPr lang="en-US" altLang="en-US" dirty="0"/>
              <a:t>if GPA for that current quarter is 2.0 or </a:t>
            </a:r>
            <a:r>
              <a:rPr lang="en-US" altLang="en-US" dirty="0" smtClean="0"/>
              <a:t>higher the </a:t>
            </a:r>
            <a:r>
              <a:rPr lang="en-US" altLang="en-US" dirty="0" err="1" smtClean="0"/>
              <a:t>the</a:t>
            </a:r>
            <a:r>
              <a:rPr lang="en-US" altLang="en-US" dirty="0" smtClean="0"/>
              <a:t> student </a:t>
            </a:r>
            <a:r>
              <a:rPr lang="en-US" altLang="en-US" dirty="0"/>
              <a:t>athlete is eligible for the remainder of the quarter.</a:t>
            </a:r>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buFont typeface="Arial" pitchFamily="34" charset="0"/>
              <a:buNone/>
              <a:defRPr/>
            </a:pPr>
            <a:endParaRPr lang="en-US" altLang="en-US" dirty="0"/>
          </a:p>
        </p:txBody>
      </p:sp>
    </p:spTree>
    <p:extLst>
      <p:ext uri="{BB962C8B-B14F-4D97-AF65-F5344CB8AC3E}">
        <p14:creationId xmlns:p14="http://schemas.microsoft.com/office/powerpoint/2010/main" val="3681001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76AF-73AC-4451-91E7-316763FFB0C0}"/>
              </a:ext>
            </a:extLst>
          </p:cNvPr>
          <p:cNvSpPr>
            <a:spLocks noGrp="1"/>
          </p:cNvSpPr>
          <p:nvPr>
            <p:ph type="title"/>
          </p:nvPr>
        </p:nvSpPr>
        <p:spPr>
          <a:xfrm>
            <a:off x="457200" y="274638"/>
            <a:ext cx="8229600" cy="792162"/>
          </a:xfrm>
        </p:spPr>
        <p:txBody>
          <a:bodyPr/>
          <a:lstStyle/>
          <a:p>
            <a:r>
              <a:rPr lang="en-US" altLang="en-US" dirty="0"/>
              <a:t>Academic Eligibility for MS Athletes</a:t>
            </a:r>
            <a:endParaRPr lang="en-US" dirty="0"/>
          </a:p>
        </p:txBody>
      </p:sp>
      <p:graphicFrame>
        <p:nvGraphicFramePr>
          <p:cNvPr id="4" name="Content Placeholder 3">
            <a:extLst>
              <a:ext uri="{FF2B5EF4-FFF2-40B4-BE49-F238E27FC236}">
                <a16:creationId xmlns:a16="http://schemas.microsoft.com/office/drawing/2014/main" id="{F3BD853B-6BEF-48B4-8957-AAAE517DBA34}"/>
              </a:ext>
            </a:extLst>
          </p:cNvPr>
          <p:cNvGraphicFramePr>
            <a:graphicFrameLocks noGrp="1"/>
          </p:cNvGraphicFramePr>
          <p:nvPr>
            <p:ph idx="1"/>
            <p:extLst>
              <p:ext uri="{D42A27DB-BD31-4B8C-83A1-F6EECF244321}">
                <p14:modId xmlns:p14="http://schemas.microsoft.com/office/powerpoint/2010/main" val="3286708285"/>
              </p:ext>
            </p:extLst>
          </p:nvPr>
        </p:nvGraphicFramePr>
        <p:xfrm>
          <a:off x="457200" y="1066800"/>
          <a:ext cx="8025618" cy="5212080"/>
        </p:xfrm>
        <a:graphic>
          <a:graphicData uri="http://schemas.openxmlformats.org/drawingml/2006/table">
            <a:tbl>
              <a:tblPr firstRow="1" bandRow="1">
                <a:tableStyleId>{5C22544A-7EE6-4342-B048-85BDC9FD1C3A}</a:tableStyleId>
              </a:tblPr>
              <a:tblGrid>
                <a:gridCol w="949569">
                  <a:extLst>
                    <a:ext uri="{9D8B030D-6E8A-4147-A177-3AD203B41FA5}">
                      <a16:colId xmlns:a16="http://schemas.microsoft.com/office/drawing/2014/main" val="1004114656"/>
                    </a:ext>
                  </a:extLst>
                </a:gridCol>
                <a:gridCol w="949569">
                  <a:extLst>
                    <a:ext uri="{9D8B030D-6E8A-4147-A177-3AD203B41FA5}">
                      <a16:colId xmlns:a16="http://schemas.microsoft.com/office/drawing/2014/main" val="686742105"/>
                    </a:ext>
                  </a:extLst>
                </a:gridCol>
                <a:gridCol w="1645920">
                  <a:extLst>
                    <a:ext uri="{9D8B030D-6E8A-4147-A177-3AD203B41FA5}">
                      <a16:colId xmlns:a16="http://schemas.microsoft.com/office/drawing/2014/main" val="662296558"/>
                    </a:ext>
                  </a:extLst>
                </a:gridCol>
                <a:gridCol w="1737360">
                  <a:extLst>
                    <a:ext uri="{9D8B030D-6E8A-4147-A177-3AD203B41FA5}">
                      <a16:colId xmlns:a16="http://schemas.microsoft.com/office/drawing/2014/main" val="4185799534"/>
                    </a:ext>
                  </a:extLst>
                </a:gridCol>
                <a:gridCol w="2743200">
                  <a:extLst>
                    <a:ext uri="{9D8B030D-6E8A-4147-A177-3AD203B41FA5}">
                      <a16:colId xmlns:a16="http://schemas.microsoft.com/office/drawing/2014/main" val="1597854602"/>
                    </a:ext>
                  </a:extLst>
                </a:gridCol>
              </a:tblGrid>
              <a:tr h="907366">
                <a:tc>
                  <a:txBody>
                    <a:bodyPr/>
                    <a:lstStyle/>
                    <a:p>
                      <a:pPr algn="ctr"/>
                      <a:r>
                        <a:rPr lang="en-US" dirty="0">
                          <a:solidFill>
                            <a:schemeClr val="tx2">
                              <a:lumMod val="75000"/>
                            </a:schemeClr>
                          </a:solidFill>
                        </a:rPr>
                        <a:t>GPA at End of Quarter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Letter 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Timing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282041"/>
                  </a:ext>
                </a:extLst>
              </a:tr>
              <a:tr h="914400">
                <a:tc>
                  <a:txBody>
                    <a:bodyPr/>
                    <a:lstStyle/>
                    <a:p>
                      <a:r>
                        <a:rPr lang="en-US" sz="2400" kern="1200" dirty="0">
                          <a:solidFill>
                            <a:schemeClr val="dk1"/>
                          </a:solidFill>
                          <a:latin typeface="Calibri" panose="020F0502020204030204" pitchFamily="34" charset="0"/>
                          <a:ea typeface="+mn-ea"/>
                          <a:cs typeface="Calibri" panose="020F0502020204030204" pitchFamily="34" charset="0"/>
                        </a:rPr>
                        <a:t>≥</a:t>
                      </a:r>
                      <a:r>
                        <a:rPr lang="en-US" sz="2400" kern="1200" dirty="0">
                          <a:solidFill>
                            <a:schemeClr val="dk1"/>
                          </a:solidFill>
                          <a:latin typeface="+mn-lt"/>
                          <a:ea typeface="+mn-ea"/>
                          <a:cs typeface="+mn-cs"/>
                        </a:rPr>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1600" dirty="0" smtClean="0"/>
                        <a:t>Passing 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Most recently completed quarter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Eligible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2782548639"/>
                  </a:ext>
                </a:extLst>
              </a:tr>
              <a:tr h="1554480">
                <a:tc>
                  <a:txBody>
                    <a:bodyPr/>
                    <a:lstStyle/>
                    <a:p>
                      <a:r>
                        <a:rPr lang="en-US" sz="2400" dirty="0"/>
                        <a:t>1.5 ≤ </a:t>
                      </a:r>
                      <a:r>
                        <a:rPr lang="en-US" sz="2400" dirty="0">
                          <a:latin typeface="Calibri" panose="020F0502020204030204" pitchFamily="34" charset="0"/>
                          <a:cs typeface="Calibri" panose="020F0502020204030204" pitchFamily="34" charset="0"/>
                        </a:rPr>
                        <a:t>GPA </a:t>
                      </a:r>
                    </a:p>
                    <a:p>
                      <a:r>
                        <a:rPr lang="en-US" sz="2400" dirty="0">
                          <a:latin typeface="Calibri" panose="020F0502020204030204" pitchFamily="34" charset="0"/>
                          <a:cs typeface="Calibri" panose="020F0502020204030204" pitchFamily="34" charset="0"/>
                        </a:rPr>
                        <a:t>&lt; 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Passing</a:t>
                      </a:r>
                      <a:r>
                        <a:rPr lang="en-US" sz="1600" baseline="0" dirty="0" smtClean="0"/>
                        <a:t> 4</a:t>
                      </a: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Academic Probation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Academic Probation until midterm grades for next quarter are posted. </a:t>
                      </a:r>
                      <a:endParaRPr lang="en-US" sz="24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439110"/>
                  </a:ext>
                </a:extLst>
              </a:tr>
              <a:tr h="1006563">
                <a:tc>
                  <a:txBody>
                    <a:bodyPr/>
                    <a:lstStyle/>
                    <a:p>
                      <a:endParaRPr lang="en-US" sz="2400" dirty="0"/>
                    </a:p>
                    <a:p>
                      <a:r>
                        <a:rPr lang="en-US" sz="2400" dirty="0"/>
                        <a:t>&gt;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endParaRPr lang="en-US" sz="2400" dirty="0"/>
                    </a:p>
                    <a:p>
                      <a:r>
                        <a:rPr lang="en-US" sz="1600" dirty="0" smtClean="0"/>
                        <a:t>Passing</a:t>
                      </a:r>
                      <a:r>
                        <a:rPr lang="en-US" sz="1600" baseline="0" dirty="0" smtClean="0"/>
                        <a:t> 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 </a:t>
                      </a:r>
                    </a:p>
                    <a:p>
                      <a:r>
                        <a:rPr lang="en-US" sz="2400" dirty="0">
                          <a:latin typeface="Calibri" panose="020F0502020204030204" pitchFamily="34" charset="0"/>
                          <a:cs typeface="Calibri" panose="020F0502020204030204" pitchFamily="34" charset="0"/>
                        </a:rPr>
                        <a:t>Midterm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endParaRPr lang="en-US" sz="2400" dirty="0"/>
                    </a:p>
                    <a:p>
                      <a:r>
                        <a:rPr lang="en-US" sz="2400" dirty="0"/>
                        <a:t>Good to 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Eligible for the remainder of the quarter.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3075641065"/>
                  </a:ext>
                </a:extLst>
              </a:tr>
            </a:tbl>
          </a:graphicData>
        </a:graphic>
      </p:graphicFrame>
    </p:spTree>
    <p:extLst>
      <p:ext uri="{BB962C8B-B14F-4D97-AF65-F5344CB8AC3E}">
        <p14:creationId xmlns:p14="http://schemas.microsoft.com/office/powerpoint/2010/main" val="26151678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4600" y="457200"/>
            <a:ext cx="4114800" cy="701040"/>
          </a:xfrm>
        </p:spPr>
        <p:txBody>
          <a:bodyPr>
            <a:normAutofit fontScale="90000"/>
          </a:bodyPr>
          <a:lstStyle/>
          <a:p>
            <a:pPr eaLnBrk="1" hangingPunct="1"/>
            <a:r>
              <a:rPr lang="en-US" altLang="en-US" dirty="0"/>
              <a:t>CMS ELIGIBILITY HIGHLIGHTS</a:t>
            </a:r>
          </a:p>
        </p:txBody>
      </p:sp>
      <p:sp>
        <p:nvSpPr>
          <p:cNvPr id="12291" name="Content Placeholder 2"/>
          <p:cNvSpPr>
            <a:spLocks noGrp="1"/>
          </p:cNvSpPr>
          <p:nvPr>
            <p:ph idx="1"/>
          </p:nvPr>
        </p:nvSpPr>
        <p:spPr>
          <a:xfrm>
            <a:off x="457200" y="1600200"/>
            <a:ext cx="8229600" cy="4648200"/>
          </a:xfrm>
        </p:spPr>
        <p:txBody>
          <a:bodyPr rtlCol="0">
            <a:normAutofit/>
          </a:bodyPr>
          <a:lstStyle/>
          <a:p>
            <a:pPr eaLnBrk="1" fontAlgn="auto" hangingPunct="1">
              <a:spcAft>
                <a:spcPts val="0"/>
              </a:spcAft>
              <a:defRPr/>
            </a:pPr>
            <a:r>
              <a:rPr lang="en-US" altLang="en-US" dirty="0"/>
              <a:t>If GPA is below a 2.0 </a:t>
            </a:r>
            <a:r>
              <a:rPr lang="en-US" altLang="en-US" dirty="0" smtClean="0"/>
              <a:t>at midterm for any academic intervention student, </a:t>
            </a:r>
            <a:r>
              <a:rPr lang="en-US" altLang="en-US" dirty="0"/>
              <a:t>he or she is ineligible for the remainder of that quarter</a:t>
            </a:r>
          </a:p>
          <a:p>
            <a:pPr eaLnBrk="1" fontAlgn="auto" hangingPunct="1">
              <a:spcAft>
                <a:spcPts val="0"/>
              </a:spcAft>
              <a:defRPr/>
            </a:pPr>
            <a:endParaRPr lang="en-US" altLang="en-US" dirty="0"/>
          </a:p>
          <a:p>
            <a:pPr eaLnBrk="1" fontAlgn="auto" hangingPunct="1">
              <a:spcAft>
                <a:spcPts val="0"/>
              </a:spcAft>
              <a:defRPr/>
            </a:pPr>
            <a:r>
              <a:rPr lang="en-US" altLang="en-US" dirty="0"/>
              <a:t>Please keep in mind that at the MS level, </a:t>
            </a:r>
            <a:br>
              <a:rPr lang="en-US" altLang="en-US" dirty="0"/>
            </a:br>
            <a:r>
              <a:rPr lang="en-US" altLang="en-US" dirty="0"/>
              <a:t>ELA is a block class so whichever grade you earn is counted twice.  </a:t>
            </a:r>
            <a:br>
              <a:rPr lang="en-US" altLang="en-US" dirty="0"/>
            </a:br>
            <a:r>
              <a:rPr lang="en-US" altLang="en-US" dirty="0"/>
              <a:t>In other words, DO NOT FAIL ELA!</a:t>
            </a:r>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defRPr/>
            </a:pPr>
            <a:endParaRPr lang="en-US" altLang="en-US" dirty="0"/>
          </a:p>
          <a:p>
            <a:pPr eaLnBrk="1" fontAlgn="auto" hangingPunct="1">
              <a:spcAft>
                <a:spcPts val="0"/>
              </a:spcAft>
              <a:buFont typeface="Arial" pitchFamily="34" charset="0"/>
              <a:buNone/>
              <a:defRPr/>
            </a:pPr>
            <a:endParaRPr lang="en-US" altLang="en-US" dirty="0"/>
          </a:p>
        </p:txBody>
      </p:sp>
    </p:spTree>
    <p:extLst>
      <p:ext uri="{BB962C8B-B14F-4D97-AF65-F5344CB8AC3E}">
        <p14:creationId xmlns:p14="http://schemas.microsoft.com/office/powerpoint/2010/main" val="891231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600200"/>
            <a:ext cx="7315200" cy="4953000"/>
          </a:xfrm>
        </p:spPr>
        <p:txBody>
          <a:bodyPr>
            <a:noAutofit/>
          </a:bodyPr>
          <a:lstStyle/>
          <a:p>
            <a:r>
              <a:rPr lang="en-US" sz="3200" dirty="0"/>
              <a:t>H</a:t>
            </a:r>
            <a:r>
              <a:rPr lang="en-US" sz="3200" dirty="0" smtClean="0"/>
              <a:t>igh </a:t>
            </a:r>
            <a:r>
              <a:rPr lang="en-US" sz="3200" dirty="0"/>
              <a:t>school </a:t>
            </a:r>
            <a:r>
              <a:rPr lang="en-US" sz="3200" dirty="0" smtClean="0"/>
              <a:t>students have eight consecutive semesters of athletic eligibility.  Middle school students have four consecutive semesters of eligibility.</a:t>
            </a:r>
          </a:p>
          <a:p>
            <a:r>
              <a:rPr lang="en-US" sz="3200" dirty="0" smtClean="0"/>
              <a:t>HS students become ineligible once they turn 20. </a:t>
            </a:r>
            <a:r>
              <a:rPr lang="en-US" sz="3200" dirty="0"/>
              <a:t> </a:t>
            </a:r>
            <a:r>
              <a:rPr lang="en-US" sz="3200" dirty="0" smtClean="0"/>
              <a:t>MS students become ineligible if they are 15 prior to August 1</a:t>
            </a:r>
            <a:r>
              <a:rPr lang="en-US" sz="3200" baseline="30000" dirty="0" smtClean="0"/>
              <a:t>st</a:t>
            </a:r>
            <a:r>
              <a:rPr lang="en-US" sz="3200" dirty="0" smtClean="0"/>
              <a:t>.</a:t>
            </a:r>
            <a:endParaRPr lang="en-US" sz="3200" dirty="0"/>
          </a:p>
          <a:p>
            <a:pPr marL="109728" indent="0">
              <a:buNone/>
            </a:pPr>
            <a:endParaRPr lang="en-US" sz="3200"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OHSAA Semester Limits  •</a:t>
            </a:r>
          </a:p>
        </p:txBody>
      </p:sp>
    </p:spTree>
    <p:custDataLst>
      <p:tags r:id="rId1"/>
    </p:custDataLst>
    <p:extLst>
      <p:ext uri="{BB962C8B-B14F-4D97-AF65-F5344CB8AC3E}">
        <p14:creationId xmlns:p14="http://schemas.microsoft.com/office/powerpoint/2010/main" val="1249153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828800"/>
            <a:ext cx="7315200" cy="4724400"/>
          </a:xfrm>
        </p:spPr>
        <p:txBody>
          <a:bodyPr>
            <a:normAutofit fontScale="92500"/>
          </a:bodyPr>
          <a:lstStyle/>
          <a:p>
            <a:r>
              <a:rPr lang="en-US" dirty="0"/>
              <a:t>During your school team’s season, DO NOT compete on a non-school team in the same sport. You will become ineligible for the school team.</a:t>
            </a:r>
          </a:p>
          <a:p>
            <a:pPr marL="0" indent="0">
              <a:buNone/>
            </a:pPr>
            <a:endParaRPr lang="en-US" sz="1800" dirty="0"/>
          </a:p>
          <a:p>
            <a:r>
              <a:rPr lang="en-US" dirty="0"/>
              <a:t>Outside of a school team’s season, conditioning programs and open gym sessions are optional</a:t>
            </a:r>
            <a:r>
              <a:rPr lang="en-US" dirty="0" smtClean="0"/>
              <a:t>.</a:t>
            </a:r>
          </a:p>
          <a:p>
            <a:pPr marL="0" indent="0">
              <a:buNone/>
            </a:pPr>
            <a:endParaRPr lang="en-US" dirty="0"/>
          </a:p>
          <a:p>
            <a:r>
              <a:rPr lang="en-US" dirty="0"/>
              <a:t>Coaches and schools cannot require that you participate in an open gym/open facility </a:t>
            </a:r>
            <a:r>
              <a:rPr lang="en-US" b="1" u="sng" dirty="0"/>
              <a:t>OR</a:t>
            </a:r>
            <a:r>
              <a:rPr lang="en-US" dirty="0"/>
              <a:t> in a conditioning or instructional program. Violations of this regulation will result in penalties.</a:t>
            </a:r>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524000" y="228600"/>
            <a:ext cx="7315200" cy="1384995"/>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a:t>
            </a:r>
            <a:r>
              <a:rPr lang="en-US" b="1" dirty="0">
                <a:latin typeface="Lucida Grande"/>
                <a:cs typeface="Lucida Grande"/>
              </a:rPr>
              <a:t> </a:t>
            </a:r>
            <a:r>
              <a:rPr lang="en-US" sz="2800" b="1" dirty="0">
                <a:latin typeface="Lucida Grande"/>
                <a:cs typeface="Lucida Grande"/>
              </a:rPr>
              <a:t>OHSAA Standards: </a:t>
            </a:r>
            <a:br>
              <a:rPr lang="en-US" sz="2800" b="1" dirty="0">
                <a:latin typeface="Lucida Grande"/>
                <a:cs typeface="Lucida Grande"/>
              </a:rPr>
            </a:br>
            <a:r>
              <a:rPr lang="en-US" sz="2800" b="1" dirty="0">
                <a:latin typeface="Lucida Grande"/>
                <a:cs typeface="Lucida Grande"/>
              </a:rPr>
              <a:t>Non-School Teams, </a:t>
            </a:r>
            <a:br>
              <a:rPr lang="en-US" sz="2800" b="1" dirty="0">
                <a:latin typeface="Lucida Grande"/>
                <a:cs typeface="Lucida Grande"/>
              </a:rPr>
            </a:br>
            <a:r>
              <a:rPr lang="en-US" sz="2800" b="1" dirty="0">
                <a:latin typeface="Lucida Grande"/>
                <a:cs typeface="Lucida Grande"/>
              </a:rPr>
              <a:t>Out-of-Season Activities</a:t>
            </a:r>
          </a:p>
        </p:txBody>
      </p:sp>
    </p:spTree>
    <p:custDataLst>
      <p:tags r:id="rId1"/>
    </p:custDataLst>
    <p:extLst>
      <p:ext uri="{BB962C8B-B14F-4D97-AF65-F5344CB8AC3E}">
        <p14:creationId xmlns:p14="http://schemas.microsoft.com/office/powerpoint/2010/main" val="2820666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828800"/>
            <a:ext cx="7391400" cy="4419600"/>
          </a:xfrm>
        </p:spPr>
        <p:txBody>
          <a:bodyPr>
            <a:normAutofit/>
          </a:bodyPr>
          <a:lstStyle/>
          <a:p>
            <a:r>
              <a:rPr lang="en-US" sz="2400" dirty="0"/>
              <a:t>OHSAA has restrictions regarding tryouts, practices, and competitions with non-school teams </a:t>
            </a:r>
            <a:br>
              <a:rPr lang="en-US" sz="2400" dirty="0"/>
            </a:br>
            <a:r>
              <a:rPr lang="en-US" sz="2400" dirty="0"/>
              <a:t>before, during and after the school season.  </a:t>
            </a:r>
          </a:p>
          <a:p>
            <a:endParaRPr lang="en-US" sz="1200" dirty="0"/>
          </a:p>
          <a:p>
            <a:r>
              <a:rPr lang="en-US" sz="2400" dirty="0"/>
              <a:t>OHSAA also restricts the instruction you can receive from school coaches outside of your season. </a:t>
            </a:r>
          </a:p>
          <a:p>
            <a:pPr marL="0" indent="0">
              <a:buNone/>
            </a:pPr>
            <a:endParaRPr lang="en-US" sz="1200" dirty="0"/>
          </a:p>
          <a:p>
            <a:r>
              <a:rPr lang="en-US" sz="2400" dirty="0"/>
              <a:t>Before participating with a non-school team or receiving instruction outside the season from your school coaches, </a:t>
            </a:r>
            <a:r>
              <a:rPr lang="en-US" sz="2400" b="1" dirty="0">
                <a:solidFill>
                  <a:srgbClr val="FF0000"/>
                </a:solidFill>
              </a:rPr>
              <a:t>meet with your athletic administrator </a:t>
            </a:r>
            <a:r>
              <a:rPr lang="en-US" sz="2400" dirty="0"/>
              <a:t>or visit the OHSAA website (</a:t>
            </a:r>
            <a:r>
              <a:rPr lang="en-US" sz="2400" dirty="0">
                <a:solidFill>
                  <a:srgbClr val="008000"/>
                </a:solidFill>
                <a:hlinkClick r:id="rId4"/>
              </a:rPr>
              <a:t>www.OHSAA.org</a:t>
            </a:r>
            <a:r>
              <a:rPr lang="en-US" sz="2400" dirty="0"/>
              <a:t>) to ensure all regulations are being followed. </a:t>
            </a:r>
            <a:endParaRPr lang="en-US" dirty="0"/>
          </a:p>
          <a:p>
            <a:endParaRPr lang="en-US" dirty="0"/>
          </a:p>
        </p:txBody>
      </p:sp>
      <p:pic>
        <p:nvPicPr>
          <p:cNvPr id="5" name="Picture 4" descr="LOGO_Color.jpg"/>
          <p:cNvPicPr>
            <a:picLocks noChangeAspect="1"/>
          </p:cNvPicPr>
          <p:nvPr/>
        </p:nvPicPr>
        <p:blipFill>
          <a:blip r:embed="rId5"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310F072D-6724-461C-A786-7815746C044F}"/>
              </a:ext>
            </a:extLst>
          </p:cNvPr>
          <p:cNvSpPr txBox="1"/>
          <p:nvPr/>
        </p:nvSpPr>
        <p:spPr>
          <a:xfrm>
            <a:off x="1524000" y="228600"/>
            <a:ext cx="7315200" cy="1384995"/>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a:t>
            </a:r>
            <a:r>
              <a:rPr lang="en-US" b="1" dirty="0">
                <a:latin typeface="Lucida Grande"/>
                <a:cs typeface="Lucida Grande"/>
              </a:rPr>
              <a:t> </a:t>
            </a:r>
            <a:r>
              <a:rPr lang="en-US" sz="2800" b="1" dirty="0">
                <a:latin typeface="Lucida Grande"/>
                <a:cs typeface="Lucida Grande"/>
              </a:rPr>
              <a:t>OHSAA Standards: </a:t>
            </a:r>
            <a:br>
              <a:rPr lang="en-US" sz="2800" b="1" dirty="0">
                <a:latin typeface="Lucida Grande"/>
                <a:cs typeface="Lucida Grande"/>
              </a:rPr>
            </a:br>
            <a:r>
              <a:rPr lang="en-US" sz="2800" b="1" dirty="0">
                <a:latin typeface="Lucida Grande"/>
                <a:cs typeface="Lucida Grande"/>
              </a:rPr>
              <a:t>Non-School Teams, </a:t>
            </a:r>
            <a:br>
              <a:rPr lang="en-US" sz="2800" b="1" dirty="0">
                <a:latin typeface="Lucida Grande"/>
                <a:cs typeface="Lucida Grande"/>
              </a:rPr>
            </a:br>
            <a:r>
              <a:rPr lang="en-US" sz="2800" b="1" dirty="0">
                <a:latin typeface="Lucida Grande"/>
                <a:cs typeface="Lucida Grande"/>
              </a:rPr>
              <a:t>Out-of-Season Activities</a:t>
            </a:r>
          </a:p>
        </p:txBody>
      </p:sp>
    </p:spTree>
    <p:custDataLst>
      <p:tags r:id="rId1"/>
    </p:custDataLst>
    <p:extLst>
      <p:ext uri="{BB962C8B-B14F-4D97-AF65-F5344CB8AC3E}">
        <p14:creationId xmlns:p14="http://schemas.microsoft.com/office/powerpoint/2010/main" val="18726486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600200"/>
            <a:ext cx="7315200" cy="4953000"/>
          </a:xfrm>
        </p:spPr>
        <p:txBody>
          <a:bodyPr>
            <a:normAutofit/>
          </a:bodyPr>
          <a:lstStyle/>
          <a:p>
            <a:pPr marL="0" indent="0">
              <a:spcBef>
                <a:spcPts val="0"/>
              </a:spcBef>
              <a:buNone/>
            </a:pPr>
            <a:r>
              <a:rPr lang="en-US" sz="3200" dirty="0"/>
              <a:t>Once you establish eligibility at an OHSAA high school:</a:t>
            </a:r>
          </a:p>
          <a:p>
            <a:pPr marL="0" indent="0">
              <a:spcBef>
                <a:spcPts val="0"/>
              </a:spcBef>
              <a:buNone/>
            </a:pPr>
            <a:endParaRPr lang="en-US" sz="1200" dirty="0"/>
          </a:p>
          <a:p>
            <a:pPr marL="0" indent="0">
              <a:spcBef>
                <a:spcPts val="0"/>
              </a:spcBef>
              <a:buNone/>
            </a:pPr>
            <a:r>
              <a:rPr lang="en-US" sz="3200" dirty="0"/>
              <a:t>If you transfer to another school, you will be </a:t>
            </a:r>
            <a:r>
              <a:rPr lang="en-US" sz="3200" u="sng" dirty="0">
                <a:solidFill>
                  <a:srgbClr val="FF0000"/>
                </a:solidFill>
              </a:rPr>
              <a:t>ineligible</a:t>
            </a:r>
            <a:r>
              <a:rPr lang="en-US" sz="3200" dirty="0"/>
              <a:t> for all contests </a:t>
            </a:r>
            <a:r>
              <a:rPr lang="en-US" sz="3200" dirty="0" smtClean="0"/>
              <a:t>after </a:t>
            </a:r>
            <a:r>
              <a:rPr lang="en-US" sz="3200" dirty="0"/>
              <a:t/>
            </a:r>
            <a:br>
              <a:rPr lang="en-US" sz="3200" dirty="0"/>
            </a:br>
            <a:r>
              <a:rPr lang="en-US" sz="3200" dirty="0"/>
              <a:t>the first 50 percent of the maximum allowable regular season contests </a:t>
            </a:r>
            <a:br>
              <a:rPr lang="en-US" sz="3200" dirty="0"/>
            </a:br>
            <a:r>
              <a:rPr lang="en-US" sz="3200" dirty="0" smtClean="0"/>
              <a:t>including the postseason</a:t>
            </a:r>
            <a:r>
              <a:rPr lang="en-US" sz="3200" dirty="0"/>
              <a:t> </a:t>
            </a:r>
            <a:r>
              <a:rPr lang="en-US" sz="3200" dirty="0" smtClean="0"/>
              <a:t>in </a:t>
            </a:r>
            <a:r>
              <a:rPr lang="en-US" sz="3200" dirty="0"/>
              <a:t>any sport in which you participated </a:t>
            </a:r>
            <a:r>
              <a:rPr lang="en-US" sz="3200" dirty="0" smtClean="0"/>
              <a:t>during </a:t>
            </a:r>
            <a:r>
              <a:rPr lang="en-US" sz="3200" dirty="0"/>
              <a:t>the previous 12 months. </a:t>
            </a:r>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5532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OHSAA Transfer Standards  •</a:t>
            </a:r>
          </a:p>
        </p:txBody>
      </p:sp>
    </p:spTree>
    <p:custDataLst>
      <p:tags r:id="rId1"/>
    </p:custDataLst>
    <p:extLst>
      <p:ext uri="{BB962C8B-B14F-4D97-AF65-F5344CB8AC3E}">
        <p14:creationId xmlns:p14="http://schemas.microsoft.com/office/powerpoint/2010/main" val="1424685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524000"/>
            <a:ext cx="7315200" cy="5029200"/>
          </a:xfrm>
        </p:spPr>
        <p:txBody>
          <a:bodyPr>
            <a:normAutofit/>
          </a:bodyPr>
          <a:lstStyle/>
          <a:p>
            <a:r>
              <a:rPr lang="en-US" u="sng" dirty="0"/>
              <a:t>Some</a:t>
            </a:r>
            <a:r>
              <a:rPr lang="en-US" dirty="0"/>
              <a:t> exceptions to OHSAA regulations exist. </a:t>
            </a:r>
            <a:br>
              <a:rPr lang="en-US" dirty="0"/>
            </a:br>
            <a:r>
              <a:rPr lang="en-US" dirty="0"/>
              <a:t>If you believe you qualify for an exception, or if you have questions about your eligibility or about any of the regulations, </a:t>
            </a:r>
            <a:br>
              <a:rPr lang="en-US" dirty="0"/>
            </a:br>
            <a:r>
              <a:rPr lang="en-US" b="1" dirty="0">
                <a:solidFill>
                  <a:srgbClr val="FF0000"/>
                </a:solidFill>
              </a:rPr>
              <a:t>please consult with your school principal or athletic administrator. </a:t>
            </a:r>
          </a:p>
          <a:p>
            <a:endParaRPr lang="en-US" sz="1800" dirty="0"/>
          </a:p>
          <a:p>
            <a:r>
              <a:rPr lang="en-US" dirty="0"/>
              <a:t>Ask your school principal or athletic administrator to discuss any unresolved issues with the administrators in the OHSAA office who handle eligibility issues. </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447800" y="457200"/>
            <a:ext cx="71628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General OHSAA Eligibility Standards  •</a:t>
            </a:r>
          </a:p>
        </p:txBody>
      </p:sp>
    </p:spTree>
    <p:custDataLst>
      <p:tags r:id="rId1"/>
    </p:custDataLst>
    <p:extLst>
      <p:ext uri="{BB962C8B-B14F-4D97-AF65-F5344CB8AC3E}">
        <p14:creationId xmlns:p14="http://schemas.microsoft.com/office/powerpoint/2010/main" val="285187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17578"/>
            <a:ext cx="8458200" cy="5224272"/>
          </a:xfrm>
        </p:spPr>
        <p:txBody>
          <a:bodyPr>
            <a:normAutofit/>
          </a:bodyPr>
          <a:lstStyle/>
          <a:p>
            <a:pPr marL="0" indent="0">
              <a:buNone/>
            </a:pPr>
            <a:r>
              <a:rPr lang="en-US" sz="3600" dirty="0"/>
              <a:t>Participating in interscholastic athletics programs:</a:t>
            </a:r>
          </a:p>
          <a:p>
            <a:pPr marL="681228" indent="-571500"/>
            <a:r>
              <a:rPr lang="en-US" sz="3600" dirty="0" smtClean="0"/>
              <a:t>Nothing like </a:t>
            </a:r>
            <a:r>
              <a:rPr lang="en-US" sz="3600" dirty="0" err="1" smtClean="0"/>
              <a:t>palying</a:t>
            </a:r>
            <a:r>
              <a:rPr lang="en-US" sz="3600" dirty="0" smtClean="0"/>
              <a:t> for your school</a:t>
            </a:r>
            <a:r>
              <a:rPr lang="en-US" sz="3600" dirty="0" smtClean="0"/>
              <a:t>.</a:t>
            </a:r>
            <a:endParaRPr lang="en-US" sz="3600" dirty="0"/>
          </a:p>
          <a:p>
            <a:pPr marL="681228" indent="-571500"/>
            <a:r>
              <a:rPr lang="en-US" sz="3600" dirty="0"/>
              <a:t>Fosters a sense of community and teaches lifelong lessons of hard work, teamwork, citizenship, and discipline.</a:t>
            </a:r>
          </a:p>
          <a:p>
            <a:pPr marL="681228" indent="-571500"/>
            <a:r>
              <a:rPr lang="en-US" sz="3600" dirty="0"/>
              <a:t>Promotes a lifetime appreciation for  	        sports and healthy lifestyles.</a:t>
            </a:r>
          </a:p>
        </p:txBody>
      </p:sp>
      <p:pic>
        <p:nvPicPr>
          <p:cNvPr id="5" name="Picture 4" descr="LOGO_Color.jpg"/>
          <p:cNvPicPr>
            <a:picLocks noChangeAspect="1"/>
          </p:cNvPicPr>
          <p:nvPr/>
        </p:nvPicPr>
        <p:blipFill>
          <a:blip r:embed="rId4" cstate="print"/>
          <a:stretch>
            <a:fillRect/>
          </a:stretch>
        </p:blipFill>
        <p:spPr>
          <a:xfrm>
            <a:off x="2286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676400" y="457200"/>
            <a:ext cx="6553200" cy="954107"/>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Why Interscholastic Athletics? • </a:t>
            </a:r>
            <a:br>
              <a:rPr lang="en-US" sz="2800" b="1" dirty="0">
                <a:latin typeface="Lucida Grande"/>
                <a:cs typeface="Lucida Grande"/>
              </a:rPr>
            </a:br>
            <a:r>
              <a:rPr lang="en-US" sz="2800" b="1" dirty="0">
                <a:latin typeface="Lucida Grande"/>
                <a:cs typeface="Lucida Grande"/>
              </a:rPr>
              <a:t>• Ohio HS Athletic Assoc. Beliefs •</a:t>
            </a:r>
          </a:p>
        </p:txBody>
      </p:sp>
    </p:spTree>
    <p:custDataLst>
      <p:tags r:id="rId1"/>
    </p:custDataLst>
    <p:extLst>
      <p:ext uri="{BB962C8B-B14F-4D97-AF65-F5344CB8AC3E}">
        <p14:creationId xmlns:p14="http://schemas.microsoft.com/office/powerpoint/2010/main" val="39741062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7086600" cy="13715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Your Health &amp; Safety</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sp>
        <p:nvSpPr>
          <p:cNvPr id="3" name="TextBox 2"/>
          <p:cNvSpPr txBox="1"/>
          <p:nvPr/>
        </p:nvSpPr>
        <p:spPr>
          <a:xfrm>
            <a:off x="8050696" y="1082261"/>
            <a:ext cx="184666" cy="369332"/>
          </a:xfrm>
          <a:prstGeom prst="rect">
            <a:avLst/>
          </a:prstGeom>
          <a:noFill/>
        </p:spPr>
        <p:txBody>
          <a:bodyPr wrap="none" rtlCol="0">
            <a:spAutoFit/>
          </a:bodyPr>
          <a:lstStyle/>
          <a:p>
            <a:endParaRPr lang="en-US" dirty="0"/>
          </a:p>
        </p:txBody>
      </p:sp>
      <p:pic>
        <p:nvPicPr>
          <p:cNvPr id="6" name="Picture 5" descr="GIRLS SOCC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981200"/>
            <a:ext cx="7086600" cy="4724400"/>
          </a:xfrm>
          <a:prstGeom prst="rect">
            <a:avLst/>
          </a:prstGeom>
          <a:ln w="38100" cmpd="sng">
            <a:solidFill>
              <a:srgbClr val="FF6600"/>
            </a:solidFill>
          </a:ln>
        </p:spPr>
      </p:pic>
    </p:spTree>
    <p:custDataLst>
      <p:tags r:id="rId1"/>
    </p:custDataLst>
    <p:extLst>
      <p:ext uri="{BB962C8B-B14F-4D97-AF65-F5344CB8AC3E}">
        <p14:creationId xmlns:p14="http://schemas.microsoft.com/office/powerpoint/2010/main" val="17555540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76AF-73AC-4451-91E7-316763FFB0C0}"/>
              </a:ext>
            </a:extLst>
          </p:cNvPr>
          <p:cNvSpPr>
            <a:spLocks noGrp="1"/>
          </p:cNvSpPr>
          <p:nvPr>
            <p:ph type="title"/>
          </p:nvPr>
        </p:nvSpPr>
        <p:spPr>
          <a:xfrm>
            <a:off x="457200" y="274638"/>
            <a:ext cx="8229600" cy="792162"/>
          </a:xfrm>
        </p:spPr>
        <p:txBody>
          <a:bodyPr/>
          <a:lstStyle/>
          <a:p>
            <a:r>
              <a:rPr lang="en-US" altLang="en-US" dirty="0"/>
              <a:t>Sports Physicals, Forms</a:t>
            </a:r>
            <a:endParaRPr lang="en-US" dirty="0"/>
          </a:p>
        </p:txBody>
      </p:sp>
      <p:graphicFrame>
        <p:nvGraphicFramePr>
          <p:cNvPr id="4" name="Content Placeholder 3">
            <a:extLst>
              <a:ext uri="{FF2B5EF4-FFF2-40B4-BE49-F238E27FC236}">
                <a16:creationId xmlns:a16="http://schemas.microsoft.com/office/drawing/2014/main" id="{F3BD853B-6BEF-48B4-8957-AAAE517DBA34}"/>
              </a:ext>
            </a:extLst>
          </p:cNvPr>
          <p:cNvGraphicFramePr>
            <a:graphicFrameLocks noGrp="1"/>
          </p:cNvGraphicFramePr>
          <p:nvPr>
            <p:ph idx="1"/>
            <p:extLst>
              <p:ext uri="{D42A27DB-BD31-4B8C-83A1-F6EECF244321}">
                <p14:modId xmlns:p14="http://schemas.microsoft.com/office/powerpoint/2010/main" val="2027085143"/>
              </p:ext>
            </p:extLst>
          </p:nvPr>
        </p:nvGraphicFramePr>
        <p:xfrm>
          <a:off x="990600" y="2451795"/>
          <a:ext cx="7696200" cy="3095565"/>
        </p:xfrm>
        <a:graphic>
          <a:graphicData uri="http://schemas.openxmlformats.org/drawingml/2006/table">
            <a:tbl>
              <a:tblPr firstRow="1" bandRow="1">
                <a:tableStyleId>{5C22544A-7EE6-4342-B048-85BDC9FD1C3A}</a:tableStyleId>
              </a:tblPr>
              <a:tblGrid>
                <a:gridCol w="481013">
                  <a:extLst>
                    <a:ext uri="{9D8B030D-6E8A-4147-A177-3AD203B41FA5}">
                      <a16:colId xmlns:a16="http://schemas.microsoft.com/office/drawing/2014/main" val="1004114656"/>
                    </a:ext>
                  </a:extLst>
                </a:gridCol>
                <a:gridCol w="7215187">
                  <a:extLst>
                    <a:ext uri="{9D8B030D-6E8A-4147-A177-3AD203B41FA5}">
                      <a16:colId xmlns:a16="http://schemas.microsoft.com/office/drawing/2014/main" val="686742105"/>
                    </a:ext>
                  </a:extLst>
                </a:gridCol>
              </a:tblGrid>
              <a:tr h="0">
                <a:tc>
                  <a:txBody>
                    <a:bodyPr/>
                    <a:lstStyle/>
                    <a:p>
                      <a:pPr algn="ctr"/>
                      <a:endParaRPr lang="en-US"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282041"/>
                  </a:ext>
                </a:extLst>
              </a:tr>
              <a:tr h="535245">
                <a:tc>
                  <a:txBody>
                    <a:bodyPr/>
                    <a:lstStyle/>
                    <a:p>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solidFill>
                            <a:schemeClr val="tx1"/>
                          </a:solidFill>
                        </a:rPr>
                        <a:t>OHSAA Preparticipation Physical Evaluation (6 pages)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2782548639"/>
                  </a:ext>
                </a:extLst>
              </a:tr>
              <a:tr h="15240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Emergency Medical Authorization Form (1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3019439110"/>
                  </a:ext>
                </a:extLst>
              </a:tr>
              <a:tr h="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solidFill>
                            <a:schemeClr val="tx1"/>
                          </a:solidFill>
                        </a:rPr>
                        <a:t>Ohio Dept. of Health Concussion Information (1 page)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3075641065"/>
                  </a:ext>
                </a:extLst>
              </a:tr>
              <a:tr h="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US" sz="2400" dirty="0">
                          <a:solidFill>
                            <a:schemeClr val="tx1"/>
                          </a:solidFill>
                        </a:rPr>
                        <a:t>Centerville City Schools Code of Conduct Form (4 pages)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839275034"/>
                  </a:ext>
                </a:extLst>
              </a:tr>
              <a:tr h="0">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Sudden Cardiac Arrest and Lindsay’s Law </a:t>
                      </a:r>
                      <a:br>
                        <a:rPr lang="en-US" sz="2400" dirty="0">
                          <a:solidFill>
                            <a:schemeClr val="tx1"/>
                          </a:solidFill>
                        </a:rPr>
                      </a:br>
                      <a:r>
                        <a:rPr lang="en-US" sz="2400" dirty="0">
                          <a:solidFill>
                            <a:schemeClr val="tx1"/>
                          </a:solidFill>
                        </a:rPr>
                        <a:t>     Parent/Athlete Signature Form (1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1868529351"/>
                  </a:ext>
                </a:extLst>
              </a:tr>
            </a:tbl>
          </a:graphicData>
        </a:graphic>
      </p:graphicFrame>
      <p:sp>
        <p:nvSpPr>
          <p:cNvPr id="3" name="TextBox 2">
            <a:extLst>
              <a:ext uri="{FF2B5EF4-FFF2-40B4-BE49-F238E27FC236}">
                <a16:creationId xmlns:a16="http://schemas.microsoft.com/office/drawing/2014/main" id="{FEA053CC-AD78-48DF-B07D-BEE2F7C1E791}"/>
              </a:ext>
            </a:extLst>
          </p:cNvPr>
          <p:cNvSpPr txBox="1"/>
          <p:nvPr/>
        </p:nvSpPr>
        <p:spPr>
          <a:xfrm>
            <a:off x="919316" y="1054510"/>
            <a:ext cx="7315200" cy="1384995"/>
          </a:xfrm>
          <a:prstGeom prst="rect">
            <a:avLst/>
          </a:prstGeom>
          <a:noFill/>
        </p:spPr>
        <p:txBody>
          <a:bodyPr wrap="square" rtlCol="0">
            <a:spAutoFit/>
          </a:bodyPr>
          <a:lstStyle/>
          <a:p>
            <a:r>
              <a:rPr lang="en-US" sz="2800" dirty="0"/>
              <a:t>Before a season starts, each student athlete must have a valid physical. Complete and turn in these forms to the high school athletic director’s office:</a:t>
            </a:r>
          </a:p>
        </p:txBody>
      </p:sp>
      <p:sp>
        <p:nvSpPr>
          <p:cNvPr id="5" name="TextBox 4">
            <a:extLst>
              <a:ext uri="{FF2B5EF4-FFF2-40B4-BE49-F238E27FC236}">
                <a16:creationId xmlns:a16="http://schemas.microsoft.com/office/drawing/2014/main" id="{7F14B14B-959D-4432-99A4-D50F304F71A1}"/>
              </a:ext>
            </a:extLst>
          </p:cNvPr>
          <p:cNvSpPr txBox="1"/>
          <p:nvPr/>
        </p:nvSpPr>
        <p:spPr>
          <a:xfrm>
            <a:off x="990600" y="5638800"/>
            <a:ext cx="7696200" cy="830997"/>
          </a:xfrm>
          <a:prstGeom prst="rect">
            <a:avLst/>
          </a:prstGeom>
          <a:noFill/>
        </p:spPr>
        <p:txBody>
          <a:bodyPr wrap="square" rtlCol="0">
            <a:spAutoFit/>
          </a:bodyPr>
          <a:lstStyle/>
          <a:p>
            <a:r>
              <a:rPr lang="en-US" sz="2400" dirty="0"/>
              <a:t>Forms are available at </a:t>
            </a:r>
            <a:r>
              <a:rPr lang="en-US" sz="2400" dirty="0">
                <a:hlinkClick r:id="rId3"/>
              </a:rPr>
              <a:t>https</a:t>
            </a:r>
            <a:r>
              <a:rPr lang="en-US" sz="2400" dirty="0" smtClean="0">
                <a:hlinkClick r:id="rId3"/>
              </a:rPr>
              <a:t>://</a:t>
            </a:r>
            <a:r>
              <a:rPr lang="en-US" sz="2400" dirty="0" smtClean="0">
                <a:hlinkClick r:id="rId3"/>
              </a:rPr>
              <a:t>go</a:t>
            </a:r>
            <a:r>
              <a:rPr lang="en-US" sz="2400" dirty="0" smtClean="0">
                <a:hlinkClick r:id="rId3"/>
              </a:rPr>
              <a:t>elksathletics.com</a:t>
            </a:r>
            <a:r>
              <a:rPr lang="en-US" sz="2400" dirty="0">
                <a:hlinkClick r:id="rId3"/>
              </a:rPr>
              <a:t>/</a:t>
            </a:r>
            <a:r>
              <a:rPr lang="en-US" sz="2400" dirty="0"/>
              <a:t> </a:t>
            </a:r>
            <a:r>
              <a:rPr lang="en-US" sz="2400" dirty="0" smtClean="0"/>
              <a:t>All forms are under the Athletic Forms tab</a:t>
            </a:r>
            <a:endParaRPr lang="en-US" sz="2400" dirty="0"/>
          </a:p>
        </p:txBody>
      </p:sp>
    </p:spTree>
    <p:extLst>
      <p:ext uri="{BB962C8B-B14F-4D97-AF65-F5344CB8AC3E}">
        <p14:creationId xmlns:p14="http://schemas.microsoft.com/office/powerpoint/2010/main" val="32653889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76AF-73AC-4451-91E7-316763FFB0C0}"/>
              </a:ext>
            </a:extLst>
          </p:cNvPr>
          <p:cNvSpPr>
            <a:spLocks noGrp="1"/>
          </p:cNvSpPr>
          <p:nvPr>
            <p:ph type="title"/>
          </p:nvPr>
        </p:nvSpPr>
        <p:spPr>
          <a:xfrm>
            <a:off x="457200" y="274638"/>
            <a:ext cx="8229600" cy="792162"/>
          </a:xfrm>
        </p:spPr>
        <p:txBody>
          <a:bodyPr/>
          <a:lstStyle/>
          <a:p>
            <a:r>
              <a:rPr lang="en-US" altLang="en-US" dirty="0"/>
              <a:t>Pay to Participate</a:t>
            </a:r>
            <a:endParaRPr lang="en-US" dirty="0"/>
          </a:p>
        </p:txBody>
      </p:sp>
      <p:graphicFrame>
        <p:nvGraphicFramePr>
          <p:cNvPr id="4" name="Content Placeholder 3">
            <a:extLst>
              <a:ext uri="{FF2B5EF4-FFF2-40B4-BE49-F238E27FC236}">
                <a16:creationId xmlns:a16="http://schemas.microsoft.com/office/drawing/2014/main" id="{F3BD853B-6BEF-48B4-8957-AAAE517DBA34}"/>
              </a:ext>
            </a:extLst>
          </p:cNvPr>
          <p:cNvGraphicFramePr>
            <a:graphicFrameLocks noGrp="1"/>
          </p:cNvGraphicFramePr>
          <p:nvPr>
            <p:ph idx="1"/>
            <p:extLst>
              <p:ext uri="{D42A27DB-BD31-4B8C-83A1-F6EECF244321}">
                <p14:modId xmlns:p14="http://schemas.microsoft.com/office/powerpoint/2010/main" val="156264867"/>
              </p:ext>
            </p:extLst>
          </p:nvPr>
        </p:nvGraphicFramePr>
        <p:xfrm>
          <a:off x="457200" y="2057400"/>
          <a:ext cx="8229600" cy="4206240"/>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1004114656"/>
                    </a:ext>
                  </a:extLst>
                </a:gridCol>
                <a:gridCol w="6686550">
                  <a:extLst>
                    <a:ext uri="{9D8B030D-6E8A-4147-A177-3AD203B41FA5}">
                      <a16:colId xmlns:a16="http://schemas.microsoft.com/office/drawing/2014/main" val="686742105"/>
                    </a:ext>
                  </a:extLst>
                </a:gridCol>
              </a:tblGrid>
              <a:tr h="640080">
                <a:tc>
                  <a:txBody>
                    <a:bodyPr/>
                    <a:lstStyle/>
                    <a:p>
                      <a:pPr algn="ctr"/>
                      <a:r>
                        <a:rPr lang="en-US" dirty="0">
                          <a:solidFill>
                            <a:schemeClr val="tx2">
                              <a:lumMod val="75000"/>
                            </a:schemeClr>
                          </a:solidFill>
                        </a:rPr>
                        <a:t>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2">
                              <a:lumMod val="75000"/>
                            </a:schemeClr>
                          </a:solidFill>
                        </a:rPr>
                        <a:t>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282041"/>
                  </a:ext>
                </a:extLst>
              </a:tr>
              <a:tr h="822960">
                <a:tc>
                  <a:txBody>
                    <a:bodyPr/>
                    <a:lstStyle/>
                    <a:p>
                      <a:pPr algn="r"/>
                      <a:r>
                        <a:rPr lang="en-US" sz="2400" kern="1200" dirty="0">
                          <a:solidFill>
                            <a:schemeClr val="dk1"/>
                          </a:solidFill>
                          <a:latin typeface="Calibri" panose="020F0502020204030204" pitchFamily="34" charset="0"/>
                          <a:ea typeface="+mn-ea"/>
                          <a:cs typeface="Calibri" panose="020F0502020204030204" pitchFamily="34" charset="0"/>
                        </a:rPr>
                        <a:t>$225</a:t>
                      </a:r>
                      <a:endParaRPr lang="en-US" sz="2400" kern="1200" dirty="0">
                        <a:solidFill>
                          <a:schemeClr val="dk1"/>
                        </a:solidFill>
                        <a:latin typeface="+mn-lt"/>
                        <a:ea typeface="+mn-ea"/>
                        <a:cs typeface="+mn-cs"/>
                      </a:endParaRP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All HS teams </a:t>
                      </a:r>
                      <a:r>
                        <a:rPr lang="en-US" sz="2400" u="sng" dirty="0"/>
                        <a:t>except</a:t>
                      </a:r>
                      <a:r>
                        <a:rPr lang="en-US" sz="2400" dirty="0"/>
                        <a:t> </a:t>
                      </a:r>
                      <a:br>
                        <a:rPr lang="en-US" sz="2400" dirty="0"/>
                      </a:br>
                      <a:r>
                        <a:rPr lang="en-US" sz="2400" dirty="0"/>
                        <a:t>cheer, cross country, tennis, swimming, bowling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2782548639"/>
                  </a:ext>
                </a:extLst>
              </a:tr>
              <a:tr h="457200">
                <a:tc>
                  <a:txBody>
                    <a:bodyPr/>
                    <a:lstStyle/>
                    <a:p>
                      <a:pPr algn="r"/>
                      <a:r>
                        <a:rPr lang="en-US" sz="2400" dirty="0"/>
                        <a:t>$180</a:t>
                      </a: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HS cross country, swimming, tennis, bowling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439110"/>
                  </a:ext>
                </a:extLst>
              </a:tr>
              <a:tr h="457200">
                <a:tc>
                  <a:txBody>
                    <a:bodyPr/>
                    <a:lstStyle/>
                    <a:p>
                      <a:pPr algn="r"/>
                      <a:r>
                        <a:rPr lang="en-US" sz="2400" dirty="0"/>
                        <a:t>$135</a:t>
                      </a: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All MS teams except cheer, cross country,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3075641065"/>
                  </a:ext>
                </a:extLst>
              </a:tr>
              <a:tr h="457200">
                <a:tc>
                  <a:txBody>
                    <a:bodyPr/>
                    <a:lstStyle/>
                    <a:p>
                      <a:pPr algn="r"/>
                      <a:r>
                        <a:rPr lang="en-US" sz="2400" dirty="0"/>
                        <a:t>$113</a:t>
                      </a: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4"/>
                    </a:solidFill>
                  </a:tcPr>
                </a:tc>
                <a:tc>
                  <a:txBody>
                    <a:bodyPr/>
                    <a:lstStyle/>
                    <a:p>
                      <a:r>
                        <a:rPr lang="en-US" sz="2400" dirty="0"/>
                        <a:t>HS cheerleading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DF4"/>
                    </a:solidFill>
                  </a:tcPr>
                </a:tc>
                <a:extLst>
                  <a:ext uri="{0D108BD9-81ED-4DB2-BD59-A6C34878D82A}">
                    <a16:rowId xmlns:a16="http://schemas.microsoft.com/office/drawing/2014/main" val="1163603867"/>
                  </a:ext>
                </a:extLst>
              </a:tr>
              <a:tr h="457200">
                <a:tc>
                  <a:txBody>
                    <a:bodyPr/>
                    <a:lstStyle/>
                    <a:p>
                      <a:pPr algn="r"/>
                      <a:r>
                        <a:rPr lang="en-US" sz="2400" dirty="0"/>
                        <a:t>$68</a:t>
                      </a: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tc>
                  <a:txBody>
                    <a:bodyPr/>
                    <a:lstStyle/>
                    <a:p>
                      <a:r>
                        <a:rPr lang="en-US" sz="2400" dirty="0"/>
                        <a:t>MS cheer, cross country,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alpha val="74902"/>
                      </a:srgbClr>
                    </a:solidFill>
                  </a:tcPr>
                </a:tc>
                <a:extLst>
                  <a:ext uri="{0D108BD9-81ED-4DB2-BD59-A6C34878D82A}">
                    <a16:rowId xmlns:a16="http://schemas.microsoft.com/office/drawing/2014/main" val="1131219414"/>
                  </a:ext>
                </a:extLst>
              </a:tr>
              <a:tr h="457200">
                <a:tc>
                  <a:txBody>
                    <a:bodyPr/>
                    <a:lstStyle/>
                    <a:p>
                      <a:pPr algn="r"/>
                      <a:r>
                        <a:rPr lang="en-US" sz="2400" dirty="0"/>
                        <a:t>$450</a:t>
                      </a: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Student Maximum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049078"/>
                  </a:ext>
                </a:extLst>
              </a:tr>
              <a:tr h="457200">
                <a:tc>
                  <a:txBody>
                    <a:bodyPr/>
                    <a:lstStyle/>
                    <a:p>
                      <a:pPr algn="r"/>
                      <a:r>
                        <a:rPr lang="en-US" sz="2400" dirty="0"/>
                        <a:t>$563</a:t>
                      </a:r>
                    </a:p>
                  </a:txBody>
                  <a:tcPr marR="457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t>Family Maximum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8804425"/>
                  </a:ext>
                </a:extLst>
              </a:tr>
            </a:tbl>
          </a:graphicData>
        </a:graphic>
      </p:graphicFrame>
      <p:sp>
        <p:nvSpPr>
          <p:cNvPr id="3" name="TextBox 2">
            <a:extLst>
              <a:ext uri="{FF2B5EF4-FFF2-40B4-BE49-F238E27FC236}">
                <a16:creationId xmlns:a16="http://schemas.microsoft.com/office/drawing/2014/main" id="{3D8F42CB-3EA6-4CCD-BE63-A2D58465F411}"/>
              </a:ext>
            </a:extLst>
          </p:cNvPr>
          <p:cNvSpPr txBox="1"/>
          <p:nvPr/>
        </p:nvSpPr>
        <p:spPr>
          <a:xfrm>
            <a:off x="457200" y="990600"/>
            <a:ext cx="7924800" cy="1015663"/>
          </a:xfrm>
          <a:prstGeom prst="rect">
            <a:avLst/>
          </a:prstGeom>
          <a:noFill/>
        </p:spPr>
        <p:txBody>
          <a:bodyPr wrap="square" rtlCol="0">
            <a:spAutoFit/>
          </a:bodyPr>
          <a:lstStyle/>
          <a:p>
            <a:r>
              <a:rPr lang="en-US" sz="2000" dirty="0"/>
              <a:t>Each athlete’s “pay to participate” fee is due by the first official game. </a:t>
            </a:r>
          </a:p>
          <a:p>
            <a:r>
              <a:rPr lang="en-US" sz="2000" dirty="0"/>
              <a:t>We will always work with a family in need. Please call the Athletic Director if you need assistance.</a:t>
            </a:r>
          </a:p>
        </p:txBody>
      </p:sp>
    </p:spTree>
    <p:extLst>
      <p:ext uri="{BB962C8B-B14F-4D97-AF65-F5344CB8AC3E}">
        <p14:creationId xmlns:p14="http://schemas.microsoft.com/office/powerpoint/2010/main" val="1192357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76AF-73AC-4451-91E7-316763FFB0C0}"/>
              </a:ext>
            </a:extLst>
          </p:cNvPr>
          <p:cNvSpPr>
            <a:spLocks noGrp="1"/>
          </p:cNvSpPr>
          <p:nvPr>
            <p:ph type="title"/>
          </p:nvPr>
        </p:nvSpPr>
        <p:spPr>
          <a:xfrm>
            <a:off x="457200" y="274638"/>
            <a:ext cx="8229600" cy="792162"/>
          </a:xfrm>
        </p:spPr>
        <p:txBody>
          <a:bodyPr/>
          <a:lstStyle/>
          <a:p>
            <a:r>
              <a:rPr lang="en-US" altLang="en-US" dirty="0"/>
              <a:t>Pay to Participate </a:t>
            </a:r>
            <a:r>
              <a:rPr lang="en-US" altLang="en-US" sz="2400" dirty="0"/>
              <a:t>(continued)</a:t>
            </a:r>
            <a:endParaRPr lang="en-US" sz="2400" dirty="0"/>
          </a:p>
        </p:txBody>
      </p:sp>
      <p:sp>
        <p:nvSpPr>
          <p:cNvPr id="3" name="TextBox 2">
            <a:extLst>
              <a:ext uri="{FF2B5EF4-FFF2-40B4-BE49-F238E27FC236}">
                <a16:creationId xmlns:a16="http://schemas.microsoft.com/office/drawing/2014/main" id="{3D8F42CB-3EA6-4CCD-BE63-A2D58465F411}"/>
              </a:ext>
            </a:extLst>
          </p:cNvPr>
          <p:cNvSpPr txBox="1"/>
          <p:nvPr/>
        </p:nvSpPr>
        <p:spPr>
          <a:xfrm>
            <a:off x="1365336" y="1066800"/>
            <a:ext cx="7321463" cy="5016758"/>
          </a:xfrm>
          <a:prstGeom prst="rect">
            <a:avLst/>
          </a:prstGeom>
          <a:noFill/>
        </p:spPr>
        <p:txBody>
          <a:bodyPr wrap="square" rtlCol="0">
            <a:spAutoFit/>
          </a:bodyPr>
          <a:lstStyle/>
          <a:p>
            <a:r>
              <a:rPr lang="en-US" sz="3200" dirty="0"/>
              <a:t>Make checks payable to </a:t>
            </a:r>
          </a:p>
          <a:p>
            <a:r>
              <a:rPr lang="en-US" sz="3200" dirty="0"/>
              <a:t>	“Centerville City Schools.”</a:t>
            </a:r>
          </a:p>
          <a:p>
            <a:r>
              <a:rPr lang="en-US" sz="3200" dirty="0" smtClean="0"/>
              <a:t>High </a:t>
            </a:r>
            <a:r>
              <a:rPr lang="en-US" sz="3200" dirty="0"/>
              <a:t>school: Submit payments to 	Bookkeeper in Central </a:t>
            </a:r>
            <a:r>
              <a:rPr lang="en-US" sz="3200" dirty="0" smtClean="0"/>
              <a:t>Unit or pay </a:t>
            </a:r>
          </a:p>
          <a:p>
            <a:r>
              <a:rPr lang="en-US" sz="3200" dirty="0"/>
              <a:t>	</a:t>
            </a:r>
            <a:r>
              <a:rPr lang="en-US" sz="3200" dirty="0" smtClean="0"/>
              <a:t>online thru student access center</a:t>
            </a:r>
            <a:endParaRPr lang="en-US" sz="3200" dirty="0"/>
          </a:p>
          <a:p>
            <a:r>
              <a:rPr lang="en-US" sz="3200" dirty="0"/>
              <a:t>Middle schools: </a:t>
            </a:r>
          </a:p>
          <a:p>
            <a:r>
              <a:rPr lang="en-US" sz="3200" dirty="0"/>
              <a:t>	Submit payment to office of the 	school the student </a:t>
            </a:r>
            <a:r>
              <a:rPr lang="en-US" sz="3200" dirty="0" smtClean="0"/>
              <a:t>attends or pay </a:t>
            </a:r>
          </a:p>
          <a:p>
            <a:r>
              <a:rPr lang="en-US" sz="3200" dirty="0"/>
              <a:t>	</a:t>
            </a:r>
            <a:r>
              <a:rPr lang="en-US" sz="3200" dirty="0" smtClean="0"/>
              <a:t>online thru student access center</a:t>
            </a:r>
            <a:endParaRPr lang="en-US" sz="3200" dirty="0"/>
          </a:p>
          <a:p>
            <a:r>
              <a:rPr lang="en-US" sz="3200" dirty="0" smtClean="0"/>
              <a:t>Call </a:t>
            </a:r>
            <a:r>
              <a:rPr lang="en-US" sz="3200" dirty="0"/>
              <a:t>(937) 439-3572 to pay by credit card.</a:t>
            </a:r>
          </a:p>
        </p:txBody>
      </p:sp>
    </p:spTree>
    <p:extLst>
      <p:ext uri="{BB962C8B-B14F-4D97-AF65-F5344CB8AC3E}">
        <p14:creationId xmlns:p14="http://schemas.microsoft.com/office/powerpoint/2010/main" val="158900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820" y="2057400"/>
            <a:ext cx="6650180" cy="523220"/>
          </a:xfrm>
          <a:prstGeom prst="rect">
            <a:avLst/>
          </a:prstGeom>
          <a:noFill/>
        </p:spPr>
        <p:txBody>
          <a:bodyPr wrap="square" rtlCol="0">
            <a:spAutoFit/>
          </a:bodyPr>
          <a:lstStyle/>
          <a:p>
            <a:pPr algn="ctr"/>
            <a:r>
              <a:rPr lang="en-US" sz="2800" dirty="0">
                <a:solidFill>
                  <a:srgbClr val="005799"/>
                </a:solidFill>
                <a:latin typeface="Trebuchet MS"/>
                <a:cs typeface="Trebuchet MS"/>
              </a:rPr>
              <a:t>Your Elks Sports Medicine Team</a:t>
            </a:r>
          </a:p>
        </p:txBody>
      </p:sp>
      <p:sp>
        <p:nvSpPr>
          <p:cNvPr id="4" name="TextBox 3"/>
          <p:cNvSpPr txBox="1"/>
          <p:nvPr/>
        </p:nvSpPr>
        <p:spPr>
          <a:xfrm>
            <a:off x="740226" y="3873084"/>
            <a:ext cx="2112402" cy="646331"/>
          </a:xfrm>
          <a:prstGeom prst="rect">
            <a:avLst/>
          </a:prstGeom>
          <a:noFill/>
        </p:spPr>
        <p:txBody>
          <a:bodyPr wrap="square" rtlCol="0">
            <a:spAutoFit/>
          </a:bodyPr>
          <a:lstStyle/>
          <a:p>
            <a:r>
              <a:rPr lang="en-US" sz="1200" dirty="0">
                <a:solidFill>
                  <a:srgbClr val="005799"/>
                </a:solidFill>
                <a:latin typeface="Trebuchet MS"/>
                <a:cs typeface="Trebuchet MS"/>
              </a:rPr>
              <a:t>Brandon Craig, MBA, </a:t>
            </a:r>
            <a:r>
              <a:rPr lang="en-US" sz="1200" dirty="0" smtClean="0">
                <a:solidFill>
                  <a:srgbClr val="005799"/>
                </a:solidFill>
                <a:latin typeface="Trebuchet MS"/>
                <a:cs typeface="Trebuchet MS"/>
              </a:rPr>
              <a:t>ATC</a:t>
            </a:r>
            <a:r>
              <a:rPr lang="en-US" sz="1200" dirty="0">
                <a:solidFill>
                  <a:srgbClr val="005799"/>
                </a:solidFill>
                <a:latin typeface="Trebuchet MS"/>
                <a:cs typeface="Trebuchet MS"/>
              </a:rPr>
              <a:t/>
            </a:r>
            <a:br>
              <a:rPr lang="en-US" sz="1200" dirty="0">
                <a:solidFill>
                  <a:srgbClr val="005799"/>
                </a:solidFill>
                <a:latin typeface="Trebuchet MS"/>
                <a:cs typeface="Trebuchet MS"/>
              </a:rPr>
            </a:br>
            <a:r>
              <a:rPr lang="en-US" sz="1200" dirty="0">
                <a:latin typeface="Trebuchet MS"/>
                <a:cs typeface="Trebuchet MS"/>
              </a:rPr>
              <a:t>bccraig@premierhealth.com</a:t>
            </a:r>
            <a:br>
              <a:rPr lang="en-US" sz="1200" dirty="0">
                <a:latin typeface="Trebuchet MS"/>
                <a:cs typeface="Trebuchet MS"/>
              </a:rPr>
            </a:br>
            <a:r>
              <a:rPr lang="en-US" sz="1200" dirty="0">
                <a:latin typeface="Trebuchet MS"/>
                <a:cs typeface="Trebuchet MS"/>
              </a:rPr>
              <a:t>(937) 439-3512</a:t>
            </a:r>
          </a:p>
        </p:txBody>
      </p:sp>
      <p:sp>
        <p:nvSpPr>
          <p:cNvPr id="5" name="TextBox 4"/>
          <p:cNvSpPr txBox="1"/>
          <p:nvPr/>
        </p:nvSpPr>
        <p:spPr>
          <a:xfrm>
            <a:off x="2133600" y="6173167"/>
            <a:ext cx="1515341" cy="461665"/>
          </a:xfrm>
          <a:prstGeom prst="rect">
            <a:avLst/>
          </a:prstGeom>
          <a:noFill/>
        </p:spPr>
        <p:txBody>
          <a:bodyPr wrap="square" rtlCol="0">
            <a:spAutoFit/>
          </a:bodyPr>
          <a:lstStyle/>
          <a:p>
            <a:r>
              <a:rPr lang="en-US" sz="1200" dirty="0">
                <a:solidFill>
                  <a:srgbClr val="005799"/>
                </a:solidFill>
                <a:latin typeface="Trebuchet MS"/>
                <a:cs typeface="Trebuchet MS"/>
              </a:rPr>
              <a:t>Jeffrey James, DO</a:t>
            </a:r>
            <a:br>
              <a:rPr lang="en-US" sz="1200" dirty="0">
                <a:solidFill>
                  <a:srgbClr val="005799"/>
                </a:solidFill>
                <a:latin typeface="Trebuchet MS"/>
                <a:cs typeface="Trebuchet MS"/>
              </a:rPr>
            </a:br>
            <a:r>
              <a:rPr lang="en-US" sz="1200" dirty="0">
                <a:latin typeface="Trebuchet MS"/>
                <a:cs typeface="Trebuchet MS"/>
              </a:rPr>
              <a:t>Team Physician</a:t>
            </a:r>
          </a:p>
        </p:txBody>
      </p:sp>
      <p:pic>
        <p:nvPicPr>
          <p:cNvPr id="7" name="Picture 6"/>
          <p:cNvPicPr>
            <a:picLocks noChangeAspect="1"/>
          </p:cNvPicPr>
          <p:nvPr/>
        </p:nvPicPr>
        <p:blipFill>
          <a:blip r:embed="rId3"/>
          <a:stretch>
            <a:fillRect/>
          </a:stretch>
        </p:blipFill>
        <p:spPr>
          <a:xfrm>
            <a:off x="1143000" y="533400"/>
            <a:ext cx="6858000" cy="1495425"/>
          </a:xfrm>
          <a:prstGeom prst="rect">
            <a:avLst/>
          </a:prstGeom>
        </p:spPr>
      </p:pic>
      <p:sp>
        <p:nvSpPr>
          <p:cNvPr id="8" name="TextBox 7"/>
          <p:cNvSpPr txBox="1"/>
          <p:nvPr/>
        </p:nvSpPr>
        <p:spPr>
          <a:xfrm>
            <a:off x="3386028" y="3851445"/>
            <a:ext cx="2557572" cy="646331"/>
          </a:xfrm>
          <a:prstGeom prst="rect">
            <a:avLst/>
          </a:prstGeom>
          <a:noFill/>
        </p:spPr>
        <p:txBody>
          <a:bodyPr wrap="square" rtlCol="0">
            <a:spAutoFit/>
          </a:bodyPr>
          <a:lstStyle/>
          <a:p>
            <a:r>
              <a:rPr lang="en-US" sz="1200" dirty="0" smtClean="0">
                <a:solidFill>
                  <a:srgbClr val="005799"/>
                </a:solidFill>
                <a:latin typeface="Trebuchet MS"/>
                <a:cs typeface="Trebuchet MS"/>
              </a:rPr>
              <a:t>Karl </a:t>
            </a:r>
            <a:r>
              <a:rPr lang="en-US" sz="1200" dirty="0" err="1" smtClean="0">
                <a:solidFill>
                  <a:srgbClr val="005799"/>
                </a:solidFill>
                <a:latin typeface="Trebuchet MS"/>
                <a:cs typeface="Trebuchet MS"/>
              </a:rPr>
              <a:t>Knutsson</a:t>
            </a:r>
            <a:r>
              <a:rPr lang="en-US" sz="1200" dirty="0" smtClean="0">
                <a:solidFill>
                  <a:srgbClr val="005799"/>
                </a:solidFill>
                <a:latin typeface="Trebuchet MS"/>
                <a:cs typeface="Trebuchet MS"/>
              </a:rPr>
              <a:t>, MS, LAT, ATC</a:t>
            </a:r>
            <a:r>
              <a:rPr lang="en-US" sz="1200" dirty="0">
                <a:solidFill>
                  <a:srgbClr val="005799"/>
                </a:solidFill>
                <a:latin typeface="Trebuchet MS"/>
                <a:cs typeface="Trebuchet MS"/>
              </a:rPr>
              <a:t/>
            </a:r>
            <a:br>
              <a:rPr lang="en-US" sz="1200" dirty="0">
                <a:solidFill>
                  <a:srgbClr val="005799"/>
                </a:solidFill>
                <a:latin typeface="Trebuchet MS"/>
                <a:cs typeface="Trebuchet MS"/>
              </a:rPr>
            </a:br>
            <a:r>
              <a:rPr lang="en-US" sz="1200" dirty="0" smtClean="0">
                <a:latin typeface="Trebuchet MS"/>
                <a:cs typeface="Trebuchet MS"/>
              </a:rPr>
              <a:t>legrunke@premierhealth.com</a:t>
            </a:r>
            <a:r>
              <a:rPr lang="en-US" sz="1200" dirty="0">
                <a:latin typeface="Trebuchet MS"/>
                <a:cs typeface="Trebuchet MS"/>
              </a:rPr>
              <a:t/>
            </a:r>
            <a:br>
              <a:rPr lang="en-US" sz="1200" dirty="0">
                <a:latin typeface="Trebuchet MS"/>
                <a:cs typeface="Trebuchet MS"/>
              </a:rPr>
            </a:br>
            <a:r>
              <a:rPr lang="en-US" sz="1200" dirty="0">
                <a:latin typeface="Trebuchet MS"/>
                <a:cs typeface="Trebuchet MS"/>
              </a:rPr>
              <a:t>(937) 439-3512</a:t>
            </a:r>
          </a:p>
        </p:txBody>
      </p:sp>
      <p:sp>
        <p:nvSpPr>
          <p:cNvPr id="9" name="TextBox 8"/>
          <p:cNvSpPr txBox="1"/>
          <p:nvPr/>
        </p:nvSpPr>
        <p:spPr>
          <a:xfrm>
            <a:off x="5067300" y="6173167"/>
            <a:ext cx="1752600" cy="461665"/>
          </a:xfrm>
          <a:prstGeom prst="rect">
            <a:avLst/>
          </a:prstGeom>
          <a:noFill/>
        </p:spPr>
        <p:txBody>
          <a:bodyPr wrap="square" rtlCol="0">
            <a:spAutoFit/>
          </a:bodyPr>
          <a:lstStyle/>
          <a:p>
            <a:r>
              <a:rPr lang="en-US" sz="1200" dirty="0">
                <a:solidFill>
                  <a:srgbClr val="005799"/>
                </a:solidFill>
                <a:latin typeface="Trebuchet MS"/>
                <a:cs typeface="Trebuchet MS"/>
              </a:rPr>
              <a:t>Joe </a:t>
            </a:r>
            <a:r>
              <a:rPr lang="en-US" sz="1200" dirty="0" err="1">
                <a:solidFill>
                  <a:srgbClr val="005799"/>
                </a:solidFill>
                <a:latin typeface="Trebuchet MS"/>
                <a:cs typeface="Trebuchet MS"/>
              </a:rPr>
              <a:t>Rubino</a:t>
            </a:r>
            <a:r>
              <a:rPr lang="en-US" sz="1200" dirty="0">
                <a:solidFill>
                  <a:srgbClr val="005799"/>
                </a:solidFill>
                <a:latin typeface="Trebuchet MS"/>
                <a:cs typeface="Trebuchet MS"/>
              </a:rPr>
              <a:t>, MD</a:t>
            </a:r>
            <a:br>
              <a:rPr lang="en-US" sz="1200" dirty="0">
                <a:solidFill>
                  <a:srgbClr val="005799"/>
                </a:solidFill>
                <a:latin typeface="Trebuchet MS"/>
                <a:cs typeface="Trebuchet MS"/>
              </a:rPr>
            </a:br>
            <a:r>
              <a:rPr lang="en-US" sz="1200" dirty="0">
                <a:latin typeface="Trebuchet MS"/>
                <a:cs typeface="Trebuchet MS"/>
              </a:rPr>
              <a:t>Orthopedic Consultant</a:t>
            </a:r>
          </a:p>
        </p:txBody>
      </p:sp>
      <p:sp>
        <p:nvSpPr>
          <p:cNvPr id="10" name="TextBox 9"/>
          <p:cNvSpPr txBox="1"/>
          <p:nvPr/>
        </p:nvSpPr>
        <p:spPr>
          <a:xfrm>
            <a:off x="6477000" y="3851445"/>
            <a:ext cx="2285999" cy="646331"/>
          </a:xfrm>
          <a:prstGeom prst="rect">
            <a:avLst/>
          </a:prstGeom>
          <a:noFill/>
        </p:spPr>
        <p:txBody>
          <a:bodyPr wrap="square" rtlCol="0">
            <a:spAutoFit/>
          </a:bodyPr>
          <a:lstStyle/>
          <a:p>
            <a:r>
              <a:rPr lang="en-US" sz="1200" dirty="0" err="1" smtClean="0">
                <a:solidFill>
                  <a:srgbClr val="005799"/>
                </a:solidFill>
                <a:latin typeface="Trebuchet MS"/>
                <a:cs typeface="Trebuchet MS"/>
              </a:rPr>
              <a:t>Jace</a:t>
            </a:r>
            <a:r>
              <a:rPr lang="en-US" sz="1200" dirty="0" smtClean="0">
                <a:solidFill>
                  <a:srgbClr val="005799"/>
                </a:solidFill>
                <a:latin typeface="Trebuchet MS"/>
                <a:cs typeface="Trebuchet MS"/>
              </a:rPr>
              <a:t> Hill, ATC</a:t>
            </a:r>
            <a:r>
              <a:rPr lang="en-US" sz="1200" dirty="0">
                <a:solidFill>
                  <a:srgbClr val="005799"/>
                </a:solidFill>
                <a:latin typeface="Trebuchet MS"/>
                <a:cs typeface="Trebuchet MS"/>
              </a:rPr>
              <a:t/>
            </a:r>
            <a:br>
              <a:rPr lang="en-US" sz="1200" dirty="0">
                <a:solidFill>
                  <a:srgbClr val="005799"/>
                </a:solidFill>
                <a:latin typeface="Trebuchet MS"/>
                <a:cs typeface="Trebuchet MS"/>
              </a:rPr>
            </a:br>
            <a:r>
              <a:rPr lang="en-US" sz="1200" dirty="0" smtClean="0">
                <a:latin typeface="Trebuchet MS"/>
                <a:cs typeface="Trebuchet MS"/>
              </a:rPr>
              <a:t>jthill@premierhealth.com</a:t>
            </a:r>
            <a:endParaRPr lang="en-US" sz="1200" dirty="0">
              <a:latin typeface="Trebuchet MS"/>
              <a:cs typeface="Trebuchet MS"/>
            </a:endParaRPr>
          </a:p>
          <a:p>
            <a:r>
              <a:rPr lang="en-US" sz="1200" dirty="0">
                <a:latin typeface="Trebuchet MS"/>
                <a:cs typeface="Trebuchet MS"/>
              </a:rPr>
              <a:t>(937) 439-3512</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505" y="4953000"/>
            <a:ext cx="1028700" cy="117157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4953000"/>
            <a:ext cx="1028700" cy="11715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810" y="2580620"/>
            <a:ext cx="1066800" cy="124774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3325" y="2520027"/>
            <a:ext cx="1158949" cy="126891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5200" y="2480608"/>
            <a:ext cx="1828800" cy="1347754"/>
          </a:xfrm>
          <a:prstGeom prst="rect">
            <a:avLst/>
          </a:prstGeom>
        </p:spPr>
      </p:pic>
    </p:spTree>
    <p:extLst>
      <p:ext uri="{BB962C8B-B14F-4D97-AF65-F5344CB8AC3E}">
        <p14:creationId xmlns:p14="http://schemas.microsoft.com/office/powerpoint/2010/main" val="36667351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2438400"/>
          </a:xfrm>
        </p:spPr>
        <p:txBody>
          <a:bodyPr rtlCol="0">
            <a:noAutofit/>
          </a:bodyPr>
          <a:lstStyle/>
          <a:p>
            <a:pPr eaLnBrk="1" fontAlgn="auto" hangingPunct="1">
              <a:spcAft>
                <a:spcPts val="0"/>
              </a:spcAft>
              <a:defRPr/>
            </a:pPr>
            <a:r>
              <a:rPr lang="en-US" sz="3200" b="1" dirty="0"/>
              <a:t>SPORTS MEDICINE</a:t>
            </a:r>
            <a:r>
              <a:rPr lang="en-US" sz="3200" dirty="0"/>
              <a:t/>
            </a:r>
            <a:br>
              <a:rPr lang="en-US" sz="3200" dirty="0"/>
            </a:br>
            <a:r>
              <a:rPr lang="en-US" sz="3200" dirty="0"/>
              <a:t>Lead Athletic Trainer</a:t>
            </a:r>
            <a:br>
              <a:rPr lang="en-US" sz="3200" dirty="0"/>
            </a:br>
            <a:r>
              <a:rPr lang="en-US" sz="3200" dirty="0"/>
              <a:t>Brandon Craig </a:t>
            </a:r>
            <a:r>
              <a:rPr lang="en-US" sz="3200" dirty="0" smtClean="0"/>
              <a:t>(</a:t>
            </a:r>
            <a:r>
              <a:rPr lang="en-US" sz="2800" dirty="0" smtClean="0"/>
              <a:t>Football, B/G Golf</a:t>
            </a:r>
            <a:r>
              <a:rPr lang="en-US" sz="3200" dirty="0" smtClean="0"/>
              <a:t>)</a:t>
            </a:r>
            <a:r>
              <a:rPr lang="en-US" sz="3200" dirty="0"/>
              <a:t/>
            </a:r>
            <a:br>
              <a:rPr lang="en-US" sz="3200" dirty="0"/>
            </a:br>
            <a:r>
              <a:rPr lang="en-US" sz="3200" dirty="0"/>
              <a:t>b</a:t>
            </a:r>
            <a:r>
              <a:rPr lang="en-US" sz="3200" dirty="0" smtClean="0"/>
              <a:t>randon.craig</a:t>
            </a:r>
            <a:r>
              <a:rPr lang="en-US" sz="3200" dirty="0" smtClean="0">
                <a:hlinkClick r:id="rId3"/>
              </a:rPr>
              <a:t>@centerville.k12.oh.us</a:t>
            </a:r>
            <a:r>
              <a:rPr lang="en-US" sz="3200" dirty="0" smtClean="0"/>
              <a:t> </a:t>
            </a:r>
            <a:r>
              <a:rPr lang="en-US" sz="3200" dirty="0"/>
              <a:t/>
            </a:r>
            <a:br>
              <a:rPr lang="en-US" sz="3200" dirty="0"/>
            </a:br>
            <a:r>
              <a:rPr lang="en-US" sz="3200" dirty="0"/>
              <a:t>Office: (937) 439-3512</a:t>
            </a:r>
          </a:p>
        </p:txBody>
      </p:sp>
      <p:sp>
        <p:nvSpPr>
          <p:cNvPr id="33795" name="Rectangle 3"/>
          <p:cNvSpPr>
            <a:spLocks noGrp="1" noChangeArrowheads="1"/>
          </p:cNvSpPr>
          <p:nvPr>
            <p:ph type="subTitle" idx="1"/>
          </p:nvPr>
        </p:nvSpPr>
        <p:spPr>
          <a:xfrm>
            <a:off x="1447800" y="5867400"/>
            <a:ext cx="6400800" cy="838200"/>
          </a:xfrm>
        </p:spPr>
        <p:txBody>
          <a:bodyPr/>
          <a:lstStyle/>
          <a:p>
            <a:pPr eaLnBrk="1" hangingPunct="1"/>
            <a:r>
              <a:rPr lang="en-US" altLang="en-US" dirty="0">
                <a:solidFill>
                  <a:schemeClr val="tx1"/>
                </a:solidFill>
              </a:rPr>
              <a:t>Miami Valley Sports Medicine Center</a:t>
            </a:r>
          </a:p>
          <a:p>
            <a:pPr eaLnBrk="1" hangingPunct="1"/>
            <a:endParaRPr lang="en-US" altLang="en-US"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350" y="2895600"/>
            <a:ext cx="2933700" cy="2971800"/>
          </a:xfrm>
          <a:prstGeom prst="rect">
            <a:avLst/>
          </a:prstGeom>
        </p:spPr>
      </p:pic>
    </p:spTree>
    <p:extLst>
      <p:ext uri="{BB962C8B-B14F-4D97-AF65-F5344CB8AC3E}">
        <p14:creationId xmlns:p14="http://schemas.microsoft.com/office/powerpoint/2010/main" val="36405970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685800" y="228600"/>
            <a:ext cx="7772400" cy="1143000"/>
          </a:xfrm>
        </p:spPr>
        <p:txBody>
          <a:bodyPr rtlCol="0">
            <a:normAutofit fontScale="90000"/>
          </a:bodyPr>
          <a:lstStyle/>
          <a:p>
            <a:pPr eaLnBrk="1" fontAlgn="auto" hangingPunct="1">
              <a:spcAft>
                <a:spcPts val="0"/>
              </a:spcAft>
              <a:defRPr/>
            </a:pPr>
            <a:r>
              <a:rPr lang="en-US" altLang="en-US" b="1" dirty="0"/>
              <a:t/>
            </a:r>
            <a:br>
              <a:rPr lang="en-US" altLang="en-US" b="1" dirty="0"/>
            </a:br>
            <a:r>
              <a:rPr lang="en-US" altLang="en-US" b="1" dirty="0"/>
              <a:t/>
            </a:r>
            <a:br>
              <a:rPr lang="en-US" altLang="en-US" b="1" dirty="0"/>
            </a:br>
            <a:r>
              <a:rPr lang="en-US" altLang="en-US" b="1" dirty="0"/>
              <a:t>SPORTS MEDICINE</a:t>
            </a:r>
            <a:r>
              <a:rPr lang="en-US" altLang="en-US" dirty="0"/>
              <a:t/>
            </a:r>
            <a:br>
              <a:rPr lang="en-US" altLang="en-US" dirty="0"/>
            </a:br>
            <a:r>
              <a:rPr lang="en-US" altLang="en-US" dirty="0"/>
              <a:t> Athletic Trainers</a:t>
            </a:r>
            <a:br>
              <a:rPr lang="en-US" altLang="en-US" dirty="0"/>
            </a:br>
            <a:r>
              <a:rPr lang="en-US" altLang="en-US" dirty="0"/>
              <a:t/>
            </a:r>
            <a:br>
              <a:rPr lang="en-US" altLang="en-US" dirty="0"/>
            </a:br>
            <a:endParaRPr lang="en-US" altLang="en-US" dirty="0"/>
          </a:p>
        </p:txBody>
      </p:sp>
      <p:sp>
        <p:nvSpPr>
          <p:cNvPr id="34819" name="Rectangle 5"/>
          <p:cNvSpPr>
            <a:spLocks noGrp="1" noChangeArrowheads="1"/>
          </p:cNvSpPr>
          <p:nvPr>
            <p:ph type="subTitle" idx="1"/>
          </p:nvPr>
        </p:nvSpPr>
        <p:spPr>
          <a:xfrm>
            <a:off x="381000" y="1371600"/>
            <a:ext cx="8686800" cy="4800600"/>
          </a:xfrm>
        </p:spPr>
        <p:txBody>
          <a:bodyPr/>
          <a:lstStyle/>
          <a:p>
            <a:pPr algn="l" eaLnBrk="1" hangingPunct="1"/>
            <a:r>
              <a:rPr lang="en-US" altLang="en-US" dirty="0">
                <a:solidFill>
                  <a:schemeClr val="tx1"/>
                </a:solidFill>
              </a:rPr>
              <a:t>   </a:t>
            </a:r>
            <a:r>
              <a:rPr lang="en-US" altLang="en-US" dirty="0" smtClean="0">
                <a:solidFill>
                  <a:schemeClr val="tx1"/>
                </a:solidFill>
              </a:rPr>
              <a:t>Karl </a:t>
            </a:r>
            <a:r>
              <a:rPr lang="en-US" altLang="en-US" dirty="0" err="1" smtClean="0">
                <a:solidFill>
                  <a:schemeClr val="tx1"/>
                </a:solidFill>
              </a:rPr>
              <a:t>Knutsson</a:t>
            </a:r>
            <a:r>
              <a:rPr lang="en-US" altLang="en-US" dirty="0" smtClean="0">
                <a:solidFill>
                  <a:schemeClr val="tx1"/>
                </a:solidFill>
              </a:rPr>
              <a:t>	 </a:t>
            </a:r>
            <a:r>
              <a:rPr lang="en-US" altLang="en-US" dirty="0">
                <a:solidFill>
                  <a:schemeClr val="tx1"/>
                </a:solidFill>
              </a:rPr>
              <a:t>		</a:t>
            </a:r>
            <a:r>
              <a:rPr lang="en-US" altLang="en-US" dirty="0" err="1" smtClean="0">
                <a:solidFill>
                  <a:schemeClr val="tx1"/>
                </a:solidFill>
              </a:rPr>
              <a:t>Jace</a:t>
            </a:r>
            <a:r>
              <a:rPr lang="en-US" altLang="en-US" dirty="0" smtClean="0">
                <a:solidFill>
                  <a:schemeClr val="tx1"/>
                </a:solidFill>
              </a:rPr>
              <a:t> Lanier</a:t>
            </a:r>
            <a:endParaRPr lang="en-US" altLang="en-US" sz="2000" dirty="0">
              <a:solidFill>
                <a:schemeClr val="tx1"/>
              </a:solidFill>
            </a:endParaRPr>
          </a:p>
          <a:p>
            <a:pPr algn="l"/>
            <a:r>
              <a:rPr lang="en-US" altLang="en-US" sz="1600" dirty="0">
                <a:solidFill>
                  <a:schemeClr val="tx1"/>
                </a:solidFill>
              </a:rPr>
              <a:t>       </a:t>
            </a:r>
            <a:r>
              <a:rPr lang="en-US" altLang="en-US" sz="1800" dirty="0" smtClean="0">
                <a:solidFill>
                  <a:schemeClr val="tx1"/>
                </a:solidFill>
                <a:hlinkClick r:id="rId3"/>
              </a:rPr>
              <a:t>karl.knutsson@Centerville.k12.oh.us</a:t>
            </a:r>
            <a:r>
              <a:rPr lang="en-US" altLang="en-US" sz="1800" dirty="0" smtClean="0">
                <a:solidFill>
                  <a:schemeClr val="tx1"/>
                </a:solidFill>
              </a:rPr>
              <a:t>  </a:t>
            </a:r>
            <a:r>
              <a:rPr lang="en-US" altLang="en-US" sz="1800" dirty="0">
                <a:solidFill>
                  <a:schemeClr val="tx1"/>
                </a:solidFill>
              </a:rPr>
              <a:t>	</a:t>
            </a:r>
            <a:r>
              <a:rPr lang="en-US" altLang="en-US" sz="1800" u="sng" dirty="0" smtClean="0">
                <a:solidFill>
                  <a:srgbClr val="0070C0"/>
                </a:solidFill>
                <a:hlinkClick r:id="rId4"/>
              </a:rPr>
              <a:t>jace.</a:t>
            </a:r>
            <a:r>
              <a:rPr lang="en-US" altLang="en-US" sz="1800" dirty="0" smtClean="0">
                <a:solidFill>
                  <a:schemeClr val="tx1"/>
                </a:solidFill>
                <a:hlinkClick r:id="rId4"/>
              </a:rPr>
              <a:t>lanier@centerville.k12.oh.us</a:t>
            </a:r>
            <a:r>
              <a:rPr lang="en-US" altLang="en-US" sz="1800" dirty="0" smtClean="0">
                <a:solidFill>
                  <a:schemeClr val="tx1"/>
                </a:solidFill>
              </a:rPr>
              <a:t>  </a:t>
            </a:r>
            <a:endParaRPr lang="en-US" altLang="en-US" sz="1800" dirty="0">
              <a:solidFill>
                <a:schemeClr val="tx1"/>
              </a:solidFill>
            </a:endParaRPr>
          </a:p>
          <a:p>
            <a:pPr algn="l"/>
            <a:r>
              <a:rPr lang="en-US" altLang="en-US" sz="1800" dirty="0">
                <a:solidFill>
                  <a:schemeClr val="tx1"/>
                </a:solidFill>
              </a:rPr>
              <a:t> </a:t>
            </a:r>
            <a:r>
              <a:rPr lang="en-US" altLang="en-US" sz="1800" dirty="0" smtClean="0">
                <a:solidFill>
                  <a:schemeClr val="tx1"/>
                </a:solidFill>
              </a:rPr>
              <a:t>     B/G XC, Girls Tennis, Girls Volleyball		B/G Soccer, Cheer, Dance</a:t>
            </a:r>
            <a:endParaRPr lang="en-US" altLang="en-US" sz="1800" dirty="0">
              <a:solidFill>
                <a:schemeClr val="tx1"/>
              </a:solidFill>
            </a:endParaRPr>
          </a:p>
          <a:p>
            <a:pPr algn="l" eaLnBrk="1" hangingPunct="1"/>
            <a:r>
              <a:rPr lang="en-US" altLang="en-US" sz="1800" dirty="0">
                <a:solidFill>
                  <a:schemeClr val="tx1"/>
                </a:solidFill>
              </a:rPr>
              <a:t>                                           (937) 439-3512 (Direct Office Line)</a:t>
            </a:r>
          </a:p>
          <a:p>
            <a:pPr algn="l" eaLnBrk="1" hangingPunct="1"/>
            <a:r>
              <a:rPr lang="en-US" altLang="en-US" dirty="0">
                <a:solidFill>
                  <a:schemeClr val="tx1"/>
                </a:solidFill>
              </a:rPr>
              <a: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541" y="3373120"/>
            <a:ext cx="3819019" cy="279908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699" y="3373120"/>
            <a:ext cx="3746947" cy="2810210"/>
          </a:xfrm>
          <a:prstGeom prst="rect">
            <a:avLst/>
          </a:prstGeom>
        </p:spPr>
      </p:pic>
    </p:spTree>
    <p:extLst>
      <p:ext uri="{BB962C8B-B14F-4D97-AF65-F5344CB8AC3E}">
        <p14:creationId xmlns:p14="http://schemas.microsoft.com/office/powerpoint/2010/main" val="10227239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a:xfrm>
            <a:off x="685800" y="152400"/>
            <a:ext cx="7772400" cy="1676400"/>
          </a:xfrm>
        </p:spPr>
        <p:txBody>
          <a:bodyPr>
            <a:normAutofit/>
          </a:bodyPr>
          <a:lstStyle/>
          <a:p>
            <a:pPr eaLnBrk="1" hangingPunct="1"/>
            <a:r>
              <a:rPr lang="en-US" altLang="en-US" b="1"/>
              <a:t>SPORTS MEDICINE</a:t>
            </a:r>
            <a:r>
              <a:rPr lang="en-US" altLang="en-US"/>
              <a:t/>
            </a:r>
            <a:br>
              <a:rPr lang="en-US" altLang="en-US"/>
            </a:br>
            <a:r>
              <a:rPr lang="en-US" altLang="en-US"/>
              <a:t>Team Physicians</a:t>
            </a:r>
            <a:br>
              <a:rPr lang="en-US" altLang="en-US"/>
            </a:br>
            <a:r>
              <a:rPr lang="en-US" altLang="en-US" sz="1600"/>
              <a:t> </a:t>
            </a:r>
            <a:endParaRPr lang="en-US" altLang="en-US"/>
          </a:p>
        </p:txBody>
      </p:sp>
      <p:sp>
        <p:nvSpPr>
          <p:cNvPr id="41987" name="Rectangle 5"/>
          <p:cNvSpPr>
            <a:spLocks noGrp="1" noChangeArrowheads="1"/>
          </p:cNvSpPr>
          <p:nvPr>
            <p:ph type="subTitle" idx="1"/>
          </p:nvPr>
        </p:nvSpPr>
        <p:spPr>
          <a:xfrm>
            <a:off x="685800" y="1676400"/>
            <a:ext cx="7772400" cy="4648200"/>
          </a:xfrm>
        </p:spPr>
        <p:txBody>
          <a:bodyPr/>
          <a:lstStyle/>
          <a:p>
            <a:pPr algn="l">
              <a:spcBef>
                <a:spcPts val="0"/>
              </a:spcBef>
              <a:tabLst>
                <a:tab pos="3776663" algn="l"/>
              </a:tabLst>
            </a:pPr>
            <a:r>
              <a:rPr lang="en-US" altLang="en-US" dirty="0">
                <a:solidFill>
                  <a:schemeClr val="tx1"/>
                </a:solidFill>
              </a:rPr>
              <a:t>Dr. Jeffrey James, DO 	Dr. Joe </a:t>
            </a:r>
            <a:r>
              <a:rPr lang="en-US" altLang="en-US" dirty="0" err="1">
                <a:solidFill>
                  <a:schemeClr val="tx1"/>
                </a:solidFill>
              </a:rPr>
              <a:t>Rubino</a:t>
            </a:r>
            <a:r>
              <a:rPr lang="en-US" altLang="en-US" dirty="0">
                <a:solidFill>
                  <a:schemeClr val="tx1"/>
                </a:solidFill>
              </a:rPr>
              <a:t>, MD </a:t>
            </a:r>
            <a:br>
              <a:rPr lang="en-US" altLang="en-US" dirty="0">
                <a:solidFill>
                  <a:schemeClr val="tx1"/>
                </a:solidFill>
              </a:rPr>
            </a:br>
            <a:r>
              <a:rPr lang="en-US" altLang="en-US" dirty="0">
                <a:solidFill>
                  <a:schemeClr val="tx1"/>
                </a:solidFill>
              </a:rPr>
              <a:t>Team Physician	Orthopedic Consultant</a:t>
            </a:r>
          </a:p>
          <a:p>
            <a:pPr algn="l">
              <a:spcBef>
                <a:spcPts val="0"/>
              </a:spcBef>
              <a:tabLst>
                <a:tab pos="3776663" algn="l"/>
              </a:tabLst>
            </a:pPr>
            <a:r>
              <a:rPr lang="en-US" altLang="en-US" dirty="0">
                <a:solidFill>
                  <a:schemeClr val="tx1"/>
                </a:solidFill>
              </a:rPr>
              <a:t>Office: 	Office:  </a:t>
            </a:r>
            <a:endParaRPr lang="en-US" altLang="en-US" dirty="0" smtClean="0">
              <a:solidFill>
                <a:schemeClr val="tx1"/>
              </a:solidFill>
            </a:endParaRPr>
          </a:p>
          <a:p>
            <a:pPr algn="l">
              <a:spcBef>
                <a:spcPts val="0"/>
              </a:spcBef>
              <a:tabLst>
                <a:tab pos="3776663" algn="l"/>
              </a:tabLst>
            </a:pPr>
            <a:r>
              <a:rPr lang="en-US" altLang="en-US" dirty="0" smtClean="0">
                <a:solidFill>
                  <a:schemeClr val="tx1"/>
                </a:solidFill>
              </a:rPr>
              <a:t>(</a:t>
            </a:r>
            <a:r>
              <a:rPr lang="en-US" altLang="en-US" dirty="0">
                <a:solidFill>
                  <a:schemeClr val="tx1"/>
                </a:solidFill>
              </a:rPr>
              <a:t>937) 312-1661 	(937) 208-2091</a:t>
            </a:r>
          </a:p>
          <a:p>
            <a:pPr algn="l" eaLnBrk="1" hangingPunct="1"/>
            <a:endParaRPr lang="en-US" altLang="en-US" dirty="0">
              <a:solidFill>
                <a:schemeClr val="tx1"/>
              </a:solidFill>
            </a:endParaRPr>
          </a:p>
          <a:p>
            <a:pPr algn="l" eaLnBrk="1" hangingPunct="1"/>
            <a:r>
              <a:rPr lang="en-US" altLang="en-US" dirty="0">
                <a:solidFill>
                  <a:schemeClr val="tx1"/>
                </a:solidFill>
              </a:rPr>
              <a:t>	</a:t>
            </a:r>
          </a:p>
          <a:p>
            <a:pPr algn="l" eaLnBrk="1" hangingPunct="1"/>
            <a:endParaRPr lang="en-US" altLang="en-US" sz="2000" dirty="0">
              <a:solidFill>
                <a:schemeClr val="tx1"/>
              </a:solidFill>
            </a:endParaRPr>
          </a:p>
          <a:p>
            <a:pPr algn="l" eaLnBrk="1" hangingPunct="1"/>
            <a:endParaRPr lang="en-US" altLang="en-US" sz="2000" dirty="0">
              <a:solidFill>
                <a:schemeClr val="tx1"/>
              </a:solidFill>
            </a:endParaRPr>
          </a:p>
          <a:p>
            <a:pPr algn="l" eaLnBrk="1" hangingPunct="1"/>
            <a:endParaRPr lang="en-US" altLang="en-US" sz="20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114800"/>
            <a:ext cx="4419600" cy="1988820"/>
          </a:xfrm>
          <a:prstGeom prst="rect">
            <a:avLst/>
          </a:prstGeom>
        </p:spPr>
      </p:pic>
    </p:spTree>
    <p:extLst>
      <p:ext uri="{BB962C8B-B14F-4D97-AF65-F5344CB8AC3E}">
        <p14:creationId xmlns:p14="http://schemas.microsoft.com/office/powerpoint/2010/main" val="41899771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457200"/>
            <a:ext cx="7772400" cy="1521742"/>
          </a:xfrm>
        </p:spPr>
        <p:txBody>
          <a:bodyPr>
            <a:normAutofit/>
          </a:bodyPr>
          <a:lstStyle/>
          <a:p>
            <a:pPr eaLnBrk="1" hangingPunct="1"/>
            <a:r>
              <a:rPr lang="en-US" altLang="en-US" b="1" dirty="0"/>
              <a:t>SPORTS MEDICINE</a:t>
            </a:r>
            <a:r>
              <a:rPr lang="en-US" altLang="en-US" dirty="0"/>
              <a:t/>
            </a:r>
            <a:br>
              <a:rPr lang="en-US" altLang="en-US" dirty="0"/>
            </a:br>
            <a:r>
              <a:rPr lang="en-US" altLang="en-US" dirty="0"/>
              <a:t>Athletic Training Room Hours</a:t>
            </a:r>
          </a:p>
        </p:txBody>
      </p:sp>
      <p:sp>
        <p:nvSpPr>
          <p:cNvPr id="40963" name="Rectangle 3"/>
          <p:cNvSpPr>
            <a:spLocks noGrp="1" noChangeArrowheads="1"/>
          </p:cNvSpPr>
          <p:nvPr>
            <p:ph type="subTitle" idx="1"/>
          </p:nvPr>
        </p:nvSpPr>
        <p:spPr>
          <a:xfrm>
            <a:off x="1371600" y="4267200"/>
            <a:ext cx="6400800" cy="2286000"/>
          </a:xfrm>
        </p:spPr>
        <p:txBody>
          <a:bodyPr>
            <a:normAutofit/>
          </a:bodyPr>
          <a:lstStyle/>
          <a:p>
            <a:pPr eaLnBrk="1" hangingPunct="1"/>
            <a:r>
              <a:rPr lang="en-US" altLang="en-US" sz="3600" dirty="0">
                <a:solidFill>
                  <a:schemeClr val="tx1"/>
                </a:solidFill>
              </a:rPr>
              <a:t>Open Monday Through Friday</a:t>
            </a:r>
          </a:p>
          <a:p>
            <a:pPr eaLnBrk="1" hangingPunct="1"/>
            <a:r>
              <a:rPr lang="en-US" altLang="en-US" sz="3600" dirty="0">
                <a:solidFill>
                  <a:schemeClr val="tx1"/>
                </a:solidFill>
              </a:rPr>
              <a:t>Hours Are Posted</a:t>
            </a:r>
          </a:p>
          <a:p>
            <a:pPr eaLnBrk="1" hangingPunct="1"/>
            <a:r>
              <a:rPr lang="en-US" altLang="en-US" sz="3600" dirty="0">
                <a:solidFill>
                  <a:schemeClr val="tx1"/>
                </a:solidFill>
              </a:rPr>
              <a:t>(10 am – 4 pm for sure)</a:t>
            </a:r>
          </a:p>
          <a:p>
            <a:pPr eaLnBrk="1" hangingPunct="1"/>
            <a:endParaRPr lang="en-US" altLang="en-US" sz="36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600" y="1978942"/>
            <a:ext cx="3962400" cy="2230684"/>
          </a:xfrm>
          <a:prstGeom prst="rect">
            <a:avLst/>
          </a:prstGeom>
        </p:spPr>
      </p:pic>
    </p:spTree>
    <p:extLst>
      <p:ext uri="{BB962C8B-B14F-4D97-AF65-F5344CB8AC3E}">
        <p14:creationId xmlns:p14="http://schemas.microsoft.com/office/powerpoint/2010/main" val="439343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371600"/>
            <a:ext cx="7543800" cy="5181600"/>
          </a:xfrm>
        </p:spPr>
        <p:txBody>
          <a:bodyPr>
            <a:normAutofit/>
          </a:bodyPr>
          <a:lstStyle/>
          <a:p>
            <a:r>
              <a:rPr lang="en-US" sz="2600" dirty="0"/>
              <a:t>In Ohio, any athlete who exhibits signs, symptoms, or behaviors consistent with a concussion . . . </a:t>
            </a:r>
            <a:br>
              <a:rPr lang="en-US" sz="2600" dirty="0"/>
            </a:br>
            <a:r>
              <a:rPr lang="en-US" sz="2600" dirty="0"/>
              <a:t>such as loss of consciousness, headache, dizziness, confusion or balance problems . . . shall be </a:t>
            </a:r>
            <a:r>
              <a:rPr lang="en-US" sz="2600" b="1" u="sng" dirty="0"/>
              <a:t>IMMEDIATELY</a:t>
            </a:r>
            <a:r>
              <a:rPr lang="en-US" sz="2600" dirty="0"/>
              <a:t> removed from the contest or practice and shall not return to play that same day. </a:t>
            </a:r>
          </a:p>
          <a:p>
            <a:endParaRPr lang="en-US" sz="2600" dirty="0"/>
          </a:p>
          <a:p>
            <a:r>
              <a:rPr lang="en-US" sz="2600" dirty="0"/>
              <a:t>Thereafter, the student shall not return to practice or competition until cleared with </a:t>
            </a:r>
            <a:r>
              <a:rPr lang="en-US" sz="2600" b="1" u="sng" dirty="0"/>
              <a:t>WRITTEN AUTHORIZATION</a:t>
            </a:r>
            <a:r>
              <a:rPr lang="en-US" sz="2600" dirty="0"/>
              <a:t> from a physician or health care provider approved by the local board in accordance with state law. </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Concussions  •</a:t>
            </a:r>
          </a:p>
        </p:txBody>
      </p:sp>
    </p:spTree>
    <p:custDataLst>
      <p:tags r:id="rId1"/>
    </p:custDataLst>
    <p:extLst>
      <p:ext uri="{BB962C8B-B14F-4D97-AF65-F5344CB8AC3E}">
        <p14:creationId xmlns:p14="http://schemas.microsoft.com/office/powerpoint/2010/main" val="3371832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077200" cy="4525963"/>
          </a:xfrm>
        </p:spPr>
        <p:txBody>
          <a:bodyPr>
            <a:normAutofit lnSpcReduction="10000"/>
          </a:bodyPr>
          <a:lstStyle/>
          <a:p>
            <a:pPr marL="0" indent="0">
              <a:buNone/>
            </a:pPr>
            <a:r>
              <a:rPr lang="en-US" sz="3600" dirty="0"/>
              <a:t>Participating in interscholastic athletics programs:</a:t>
            </a:r>
          </a:p>
          <a:p>
            <a:r>
              <a:rPr lang="en-US" sz="3600" dirty="0"/>
              <a:t>Helps prepare you for the next level of your life as a responsible adult and productive citizen.</a:t>
            </a:r>
          </a:p>
          <a:p>
            <a:r>
              <a:rPr lang="en-US" sz="3600" dirty="0"/>
              <a:t>Interscholastic athletics programs are not designed to prepare you for the next level of sports.</a:t>
            </a:r>
          </a:p>
          <a:p>
            <a:pPr marL="109728" indent="0">
              <a:buNone/>
            </a:pPr>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906BC473-2AF6-450F-B1FB-C1DC932FC181}"/>
              </a:ext>
            </a:extLst>
          </p:cNvPr>
          <p:cNvSpPr txBox="1"/>
          <p:nvPr/>
        </p:nvSpPr>
        <p:spPr>
          <a:xfrm>
            <a:off x="1676400" y="457200"/>
            <a:ext cx="6553200" cy="954107"/>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Why Interscholastic Athletics? • </a:t>
            </a:r>
            <a:br>
              <a:rPr lang="en-US" sz="2800" b="1" dirty="0">
                <a:latin typeface="Lucida Grande"/>
                <a:cs typeface="Lucida Grande"/>
              </a:rPr>
            </a:br>
            <a:r>
              <a:rPr lang="en-US" sz="2800" b="1" dirty="0">
                <a:latin typeface="Lucida Grande"/>
                <a:cs typeface="Lucida Grande"/>
              </a:rPr>
              <a:t>• Ohio HS Athletic Assoc. Beliefs •</a:t>
            </a:r>
          </a:p>
        </p:txBody>
      </p:sp>
    </p:spTree>
    <p:custDataLst>
      <p:tags r:id="rId1"/>
    </p:custDataLst>
    <p:extLst>
      <p:ext uri="{BB962C8B-B14F-4D97-AF65-F5344CB8AC3E}">
        <p14:creationId xmlns:p14="http://schemas.microsoft.com/office/powerpoint/2010/main" val="1409024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371600"/>
            <a:ext cx="7315200" cy="4953000"/>
          </a:xfrm>
        </p:spPr>
        <p:txBody>
          <a:bodyPr>
            <a:normAutofit lnSpcReduction="10000"/>
          </a:bodyPr>
          <a:lstStyle/>
          <a:p>
            <a:r>
              <a:rPr lang="en-US" dirty="0"/>
              <a:t>Each school is required to review its concussion management protocol with you and your parents. </a:t>
            </a:r>
          </a:p>
          <a:p>
            <a:pPr marL="0" indent="0">
              <a:buNone/>
            </a:pPr>
            <a:endParaRPr lang="en-US" sz="1800" dirty="0"/>
          </a:p>
          <a:p>
            <a:r>
              <a:rPr lang="en-US" dirty="0"/>
              <a:t>In addition, you and your parents must review and sign the Ohio Department of Health’s “Concussion Information Sheet” prior to participation. </a:t>
            </a:r>
          </a:p>
          <a:p>
            <a:pPr marL="0" indent="0">
              <a:buNone/>
            </a:pPr>
            <a:endParaRPr lang="en-US" dirty="0"/>
          </a:p>
          <a:p>
            <a:r>
              <a:rPr lang="en-US" dirty="0"/>
              <a:t>We highly encourage you to review a short presentation on concussions available at no cost (</a:t>
            </a:r>
            <a:r>
              <a:rPr lang="en-US" u="sng" dirty="0">
                <a:hlinkClick r:id="rId4"/>
              </a:rPr>
              <a:t>www.nfhslearn.com</a:t>
            </a:r>
            <a:r>
              <a:rPr lang="en-US" u="sng" dirty="0"/>
              <a:t>)</a:t>
            </a:r>
            <a:r>
              <a:rPr lang="en-US" dirty="0"/>
              <a:t>.</a:t>
            </a:r>
          </a:p>
          <a:p>
            <a:endParaRPr lang="en-US" dirty="0"/>
          </a:p>
        </p:txBody>
      </p:sp>
      <p:pic>
        <p:nvPicPr>
          <p:cNvPr id="5" name="Picture 4" descr="LOGO_Color.jpg"/>
          <p:cNvPicPr>
            <a:picLocks noChangeAspect="1"/>
          </p:cNvPicPr>
          <p:nvPr/>
        </p:nvPicPr>
        <p:blipFill>
          <a:blip r:embed="rId5"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Concussions  •</a:t>
            </a:r>
          </a:p>
        </p:txBody>
      </p:sp>
    </p:spTree>
    <p:custDataLst>
      <p:tags r:id="rId1"/>
    </p:custDataLst>
    <p:extLst>
      <p:ext uri="{BB962C8B-B14F-4D97-AF65-F5344CB8AC3E}">
        <p14:creationId xmlns:p14="http://schemas.microsoft.com/office/powerpoint/2010/main" val="6475474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371600"/>
            <a:ext cx="7315200" cy="5181600"/>
          </a:xfrm>
        </p:spPr>
        <p:txBody>
          <a:bodyPr>
            <a:normAutofit/>
          </a:bodyPr>
          <a:lstStyle/>
          <a:p>
            <a:pPr marL="0" indent="0">
              <a:buNone/>
            </a:pPr>
            <a:r>
              <a:rPr lang="en-US" sz="3200" dirty="0"/>
              <a:t>While return-to-play policies are very important, </a:t>
            </a:r>
            <a:br>
              <a:rPr lang="en-US" sz="3200" dirty="0"/>
            </a:br>
            <a:r>
              <a:rPr lang="en-US" sz="3200" dirty="0"/>
              <a:t>parents must also work with school administrators and teachers </a:t>
            </a:r>
            <a:br>
              <a:rPr lang="en-US" sz="3200" dirty="0"/>
            </a:br>
            <a:r>
              <a:rPr lang="en-US" sz="3200" dirty="0"/>
              <a:t>in developing concussion management guidelines for student-athletes </a:t>
            </a:r>
            <a:br>
              <a:rPr lang="en-US" sz="3200" dirty="0"/>
            </a:br>
            <a:r>
              <a:rPr lang="en-US" sz="3200" dirty="0"/>
              <a:t>who have been concussed and are returning to the classroom </a:t>
            </a:r>
            <a:br>
              <a:rPr lang="en-US" sz="3200" dirty="0"/>
            </a:br>
            <a:r>
              <a:rPr lang="en-US" sz="3200" dirty="0"/>
              <a:t>(i.e. Return to Learn).</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457200"/>
            <a:ext cx="65532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  Concussions  •</a:t>
            </a:r>
          </a:p>
        </p:txBody>
      </p:sp>
    </p:spTree>
    <p:custDataLst>
      <p:tags r:id="rId1"/>
    </p:custDataLst>
    <p:extLst>
      <p:ext uri="{BB962C8B-B14F-4D97-AF65-F5344CB8AC3E}">
        <p14:creationId xmlns:p14="http://schemas.microsoft.com/office/powerpoint/2010/main" val="2528996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pPr eaLnBrk="1" hangingPunct="1"/>
            <a:r>
              <a:rPr lang="en-US" altLang="en-US" dirty="0"/>
              <a:t>Concussion/Return-To-Play </a:t>
            </a:r>
            <a:br>
              <a:rPr lang="en-US" altLang="en-US" dirty="0"/>
            </a:br>
            <a:r>
              <a:rPr lang="en-US" altLang="en-US" dirty="0"/>
              <a:t>Policy Highlights</a:t>
            </a:r>
          </a:p>
        </p:txBody>
      </p:sp>
      <p:sp>
        <p:nvSpPr>
          <p:cNvPr id="39939" name="Content Placeholder 2"/>
          <p:cNvSpPr>
            <a:spLocks noGrp="1"/>
          </p:cNvSpPr>
          <p:nvPr>
            <p:ph idx="1"/>
          </p:nvPr>
        </p:nvSpPr>
        <p:spPr>
          <a:xfrm>
            <a:off x="914400" y="1600200"/>
            <a:ext cx="7315200" cy="4525963"/>
          </a:xfrm>
        </p:spPr>
        <p:txBody>
          <a:bodyPr>
            <a:normAutofit fontScale="92500" lnSpcReduction="10000"/>
          </a:bodyPr>
          <a:lstStyle/>
          <a:p>
            <a:pPr eaLnBrk="1" hangingPunct="1"/>
            <a:r>
              <a:rPr lang="en-US" altLang="en-US" dirty="0"/>
              <a:t>Signs and symptoms of a concussion</a:t>
            </a:r>
          </a:p>
          <a:p>
            <a:pPr eaLnBrk="1" hangingPunct="1"/>
            <a:r>
              <a:rPr lang="en-US" altLang="en-US" dirty="0"/>
              <a:t>Treatments for concussions</a:t>
            </a:r>
          </a:p>
          <a:p>
            <a:pPr eaLnBrk="1" hangingPunct="1"/>
            <a:r>
              <a:rPr lang="en-US" altLang="en-US" dirty="0"/>
              <a:t>All concussions need to be cleared by a physician to start return-to-play protocol</a:t>
            </a:r>
          </a:p>
          <a:p>
            <a:pPr eaLnBrk="1" hangingPunct="1"/>
            <a:r>
              <a:rPr lang="en-US" altLang="en-US" dirty="0"/>
              <a:t>Return to play protocol has 6 steps</a:t>
            </a:r>
          </a:p>
          <a:p>
            <a:pPr eaLnBrk="1" hangingPunct="1"/>
            <a:r>
              <a:rPr lang="en-US" altLang="en-US" dirty="0"/>
              <a:t>Immediate Post-Concussion Assessment and Cognitive Testing (</a:t>
            </a:r>
            <a:r>
              <a:rPr lang="en-US" altLang="en-US" dirty="0" err="1"/>
              <a:t>ImPACT</a:t>
            </a:r>
            <a:r>
              <a:rPr lang="en-US" altLang="en-US" dirty="0"/>
              <a:t>) </a:t>
            </a:r>
          </a:p>
          <a:p>
            <a:pPr eaLnBrk="1" hangingPunct="1"/>
            <a:r>
              <a:rPr lang="en-US" altLang="en-US" dirty="0"/>
              <a:t>Physician must order post-concussion test</a:t>
            </a:r>
          </a:p>
          <a:p>
            <a:pPr eaLnBrk="1" hangingPunct="1"/>
            <a:r>
              <a:rPr lang="en-US" altLang="en-US" dirty="0"/>
              <a:t>Concussion forms</a:t>
            </a:r>
          </a:p>
        </p:txBody>
      </p:sp>
    </p:spTree>
    <p:extLst>
      <p:ext uri="{BB962C8B-B14F-4D97-AF65-F5344CB8AC3E}">
        <p14:creationId xmlns:p14="http://schemas.microsoft.com/office/powerpoint/2010/main" val="7366108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85800" y="228600"/>
            <a:ext cx="7772400" cy="1219200"/>
          </a:xfrm>
        </p:spPr>
        <p:txBody>
          <a:bodyPr/>
          <a:lstStyle/>
          <a:p>
            <a:pPr eaLnBrk="1" hangingPunct="1"/>
            <a:r>
              <a:rPr lang="en-US" altLang="en-US" dirty="0"/>
              <a:t>Athletic Code Of Conduct</a:t>
            </a:r>
          </a:p>
        </p:txBody>
      </p:sp>
      <p:sp>
        <p:nvSpPr>
          <p:cNvPr id="46083" name="Subtitle 2"/>
          <p:cNvSpPr>
            <a:spLocks noGrp="1"/>
          </p:cNvSpPr>
          <p:nvPr>
            <p:ph type="subTitle" idx="1"/>
          </p:nvPr>
        </p:nvSpPr>
        <p:spPr>
          <a:xfrm>
            <a:off x="609600" y="2286000"/>
            <a:ext cx="7848600" cy="4419600"/>
          </a:xfrm>
        </p:spPr>
        <p:txBody>
          <a:bodyPr>
            <a:noAutofit/>
          </a:bodyPr>
          <a:lstStyle/>
          <a:p>
            <a:pPr marL="228600" indent="-228600" algn="l" eaLnBrk="1" hangingPunct="1">
              <a:buFont typeface="Arial" pitchFamily="34" charset="0"/>
              <a:buChar char="•"/>
            </a:pPr>
            <a:r>
              <a:rPr lang="en-US" altLang="en-US" sz="3000" dirty="0">
                <a:solidFill>
                  <a:schemeClr val="tx1"/>
                </a:solidFill>
              </a:rPr>
              <a:t>We are here to help you in the overall education of your child.</a:t>
            </a:r>
          </a:p>
          <a:p>
            <a:pPr marL="228600" indent="-228600" algn="l" eaLnBrk="1" hangingPunct="1">
              <a:buFont typeface="Arial" pitchFamily="34" charset="0"/>
              <a:buChar char="•"/>
            </a:pPr>
            <a:r>
              <a:rPr lang="en-US" altLang="en-US" sz="3000" dirty="0">
                <a:solidFill>
                  <a:schemeClr val="tx1"/>
                </a:solidFill>
              </a:rPr>
              <a:t>A student-athlete who signs the code of conduct commits to demonstrating integrity, being a model citizen, and representing Centerville well. </a:t>
            </a:r>
          </a:p>
          <a:p>
            <a:pPr marL="228600" indent="-228600" algn="l" eaLnBrk="1" hangingPunct="1">
              <a:buFont typeface="Arial" pitchFamily="34" charset="0"/>
              <a:buChar char="•"/>
            </a:pPr>
            <a:r>
              <a:rPr lang="en-US" altLang="en-US" sz="3000" dirty="0">
                <a:solidFill>
                  <a:schemeClr val="tx1"/>
                </a:solidFill>
              </a:rPr>
              <a:t>Once your son/daughter signs the policy, it is in effect for 365 days. It forbids unacceptable conduct, such as disrespect or breaking the law.</a:t>
            </a:r>
          </a:p>
        </p:txBody>
      </p:sp>
      <p:pic>
        <p:nvPicPr>
          <p:cNvPr id="46084" name="Picture 2" descr="C:\Users\rdement\AppData\Local\Microsoft\Windows\Temporary Internet Files\Content.IE5\BJDMS5N8\MCj029257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50" y="1295401"/>
            <a:ext cx="2928739"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1386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85800" y="228600"/>
            <a:ext cx="7772400" cy="1143000"/>
          </a:xfrm>
        </p:spPr>
        <p:txBody>
          <a:bodyPr/>
          <a:lstStyle/>
          <a:p>
            <a:pPr algn="r" eaLnBrk="1" hangingPunct="1"/>
            <a:r>
              <a:rPr lang="en-US" altLang="en-US" dirty="0"/>
              <a:t>Athletic Code Of Conduct </a:t>
            </a:r>
            <a:br>
              <a:rPr lang="en-US" altLang="en-US" dirty="0"/>
            </a:br>
            <a:r>
              <a:rPr lang="en-US" altLang="en-US" sz="1600" dirty="0"/>
              <a:t>(continued)</a:t>
            </a:r>
          </a:p>
        </p:txBody>
      </p:sp>
      <p:sp>
        <p:nvSpPr>
          <p:cNvPr id="46083" name="Subtitle 2"/>
          <p:cNvSpPr>
            <a:spLocks noGrp="1"/>
          </p:cNvSpPr>
          <p:nvPr>
            <p:ph type="subTitle" idx="1"/>
          </p:nvPr>
        </p:nvSpPr>
        <p:spPr>
          <a:xfrm>
            <a:off x="762000" y="1295400"/>
            <a:ext cx="7696200" cy="5257800"/>
          </a:xfrm>
        </p:spPr>
        <p:txBody>
          <a:bodyPr>
            <a:noAutofit/>
          </a:bodyPr>
          <a:lstStyle/>
          <a:p>
            <a:pPr algn="l" eaLnBrk="1" hangingPunct="1">
              <a:buFont typeface="Arial" pitchFamily="34" charset="0"/>
              <a:buChar char="•"/>
            </a:pPr>
            <a:r>
              <a:rPr lang="en-US" altLang="en-US" sz="2400" dirty="0">
                <a:solidFill>
                  <a:schemeClr val="tx1"/>
                </a:solidFill>
              </a:rPr>
              <a:t> Using drugs, alcohol, or tobacco (violation 1) disqualifies the student from 20% of regular-season competitions. Penalties may continue into the next sports season. Student still may practice. Student will be sent to counselor. Completing 20 hours of community service can reduce penalty to 10% of competitions. </a:t>
            </a:r>
          </a:p>
          <a:p>
            <a:pPr algn="l" eaLnBrk="1" hangingPunct="1">
              <a:buFont typeface="Arial" pitchFamily="34" charset="0"/>
              <a:buChar char="•"/>
            </a:pPr>
            <a:endParaRPr lang="en-US" altLang="en-US" sz="1200" dirty="0">
              <a:solidFill>
                <a:schemeClr val="tx1"/>
              </a:solidFill>
            </a:endParaRPr>
          </a:p>
          <a:p>
            <a:pPr algn="l" eaLnBrk="1" hangingPunct="1">
              <a:buFont typeface="Arial" pitchFamily="34" charset="0"/>
              <a:buChar char="•"/>
            </a:pPr>
            <a:r>
              <a:rPr lang="en-US" altLang="en-US" sz="2400" dirty="0">
                <a:solidFill>
                  <a:schemeClr val="tx1"/>
                </a:solidFill>
              </a:rPr>
              <a:t> Using drugs, alcohol, or tobacco a second time (violation 2) disqualifies the student for 365 days. May not practice. Community service can reduce penalty to six months.</a:t>
            </a:r>
          </a:p>
          <a:p>
            <a:pPr algn="l" eaLnBrk="1" hangingPunct="1">
              <a:buFont typeface="Arial" pitchFamily="34" charset="0"/>
              <a:buChar char="•"/>
            </a:pPr>
            <a:endParaRPr lang="en-US" altLang="en-US" sz="1200" dirty="0">
              <a:solidFill>
                <a:schemeClr val="tx1"/>
              </a:solidFill>
            </a:endParaRPr>
          </a:p>
          <a:p>
            <a:pPr algn="l" eaLnBrk="1" hangingPunct="1">
              <a:buFont typeface="Arial" pitchFamily="34" charset="0"/>
              <a:buChar char="•"/>
            </a:pPr>
            <a:r>
              <a:rPr lang="en-US" altLang="en-US" sz="2400" dirty="0">
                <a:solidFill>
                  <a:schemeClr val="tx1"/>
                </a:solidFill>
              </a:rPr>
              <a:t> Using drugs or alcohol a third time (violation 3) ends the student’s middle school or high school athletic career. After one year, student </a:t>
            </a:r>
            <a:r>
              <a:rPr lang="en-US" altLang="en-US" sz="2400" u="sng" dirty="0">
                <a:solidFill>
                  <a:schemeClr val="tx1"/>
                </a:solidFill>
              </a:rPr>
              <a:t>may apply </a:t>
            </a:r>
            <a:r>
              <a:rPr lang="en-US" altLang="en-US" sz="2400" dirty="0">
                <a:solidFill>
                  <a:schemeClr val="tx1"/>
                </a:solidFill>
              </a:rPr>
              <a:t>for reinstatement.</a:t>
            </a:r>
          </a:p>
        </p:txBody>
      </p:sp>
      <p:pic>
        <p:nvPicPr>
          <p:cNvPr id="46084" name="Picture 2" descr="C:\Users\rdement\AppData\Local\Microsoft\Windows\Temporary Internet Files\Content.IE5\BJDMS5N8\MCj029257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1792950" cy="51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0594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685800" y="228600"/>
            <a:ext cx="7772400" cy="1143000"/>
          </a:xfrm>
        </p:spPr>
        <p:txBody>
          <a:bodyPr/>
          <a:lstStyle/>
          <a:p>
            <a:pPr algn="r" eaLnBrk="1" hangingPunct="1"/>
            <a:r>
              <a:rPr lang="en-US" altLang="en-US" dirty="0"/>
              <a:t>Athletic Code Of Conduct </a:t>
            </a:r>
            <a:br>
              <a:rPr lang="en-US" altLang="en-US" dirty="0"/>
            </a:br>
            <a:r>
              <a:rPr lang="en-US" altLang="en-US" sz="1600" dirty="0"/>
              <a:t>(continued)</a:t>
            </a:r>
          </a:p>
        </p:txBody>
      </p:sp>
      <p:sp>
        <p:nvSpPr>
          <p:cNvPr id="46083" name="Subtitle 2"/>
          <p:cNvSpPr>
            <a:spLocks noGrp="1"/>
          </p:cNvSpPr>
          <p:nvPr>
            <p:ph type="subTitle" idx="1"/>
          </p:nvPr>
        </p:nvSpPr>
        <p:spPr>
          <a:xfrm>
            <a:off x="762000" y="1295400"/>
            <a:ext cx="7696200" cy="5562600"/>
          </a:xfrm>
        </p:spPr>
        <p:txBody>
          <a:bodyPr>
            <a:noAutofit/>
          </a:bodyPr>
          <a:lstStyle/>
          <a:p>
            <a:pPr algn="l" eaLnBrk="1" hangingPunct="1">
              <a:spcBef>
                <a:spcPts val="0"/>
              </a:spcBef>
              <a:spcAft>
                <a:spcPts val="1200"/>
              </a:spcAft>
              <a:buFont typeface="Arial" pitchFamily="34" charset="0"/>
              <a:buChar char="•"/>
            </a:pPr>
            <a:r>
              <a:rPr lang="en-US" altLang="en-US" sz="2400" dirty="0">
                <a:solidFill>
                  <a:schemeClr val="tx1"/>
                </a:solidFill>
              </a:rPr>
              <a:t> A student who breaks the code of conduct may attend competitions but not dress for them.</a:t>
            </a:r>
            <a:endParaRPr lang="en-US" altLang="en-US" sz="1200" dirty="0">
              <a:solidFill>
                <a:schemeClr val="tx1"/>
              </a:solidFill>
            </a:endParaRPr>
          </a:p>
          <a:p>
            <a:pPr algn="l" eaLnBrk="1" hangingPunct="1">
              <a:spcBef>
                <a:spcPts val="0"/>
              </a:spcBef>
              <a:spcAft>
                <a:spcPts val="1200"/>
              </a:spcAft>
              <a:buFont typeface="Arial" pitchFamily="34" charset="0"/>
              <a:buChar char="•"/>
            </a:pPr>
            <a:r>
              <a:rPr lang="en-US" altLang="en-US" sz="2400" dirty="0">
                <a:solidFill>
                  <a:schemeClr val="tx1"/>
                </a:solidFill>
              </a:rPr>
              <a:t> A student who breaks the code of conduct may not participate in an end-of-season award program, will not receive individual or team awards (for instance, 9th-grade numerals or varsity awards), and becomes ineligible for the Scholar-Athlete Award.</a:t>
            </a:r>
            <a:endParaRPr lang="en-US" altLang="en-US" sz="1200" dirty="0">
              <a:solidFill>
                <a:schemeClr val="tx1"/>
              </a:solidFill>
            </a:endParaRPr>
          </a:p>
          <a:p>
            <a:pPr algn="l" eaLnBrk="1" hangingPunct="1">
              <a:spcBef>
                <a:spcPts val="0"/>
              </a:spcBef>
              <a:spcAft>
                <a:spcPts val="1200"/>
              </a:spcAft>
              <a:buFont typeface="Arial" pitchFamily="34" charset="0"/>
              <a:buChar char="•"/>
            </a:pPr>
            <a:r>
              <a:rPr lang="en-US" altLang="en-US" sz="2400" dirty="0">
                <a:solidFill>
                  <a:schemeClr val="tx1"/>
                </a:solidFill>
              </a:rPr>
              <a:t> A student who breaks the code of conduct then quits a team must pay the penalty (suspension) when the student subsequently joins a team.</a:t>
            </a:r>
          </a:p>
          <a:p>
            <a:pPr algn="l" eaLnBrk="1" hangingPunct="1">
              <a:spcBef>
                <a:spcPts val="0"/>
              </a:spcBef>
              <a:spcAft>
                <a:spcPts val="1200"/>
              </a:spcAft>
              <a:buFont typeface="Arial" pitchFamily="34" charset="0"/>
              <a:buChar char="•"/>
            </a:pPr>
            <a:r>
              <a:rPr lang="en-US" altLang="en-US" sz="2400" dirty="0">
                <a:solidFill>
                  <a:schemeClr val="tx1"/>
                </a:solidFill>
              </a:rPr>
              <a:t>To receive any award, a student-athlete must finish the season in good standing</a:t>
            </a:r>
            <a:r>
              <a:rPr lang="en-US" altLang="en-US" sz="2400" dirty="0" smtClean="0">
                <a:solidFill>
                  <a:schemeClr val="tx1"/>
                </a:solidFill>
              </a:rPr>
              <a:t>.</a:t>
            </a:r>
          </a:p>
          <a:p>
            <a:pPr eaLnBrk="1" hangingPunct="1">
              <a:spcBef>
                <a:spcPts val="0"/>
              </a:spcBef>
              <a:spcAft>
                <a:spcPts val="1200"/>
              </a:spcAft>
            </a:pPr>
            <a:r>
              <a:rPr lang="en-US" altLang="en-US" sz="2400" b="1" u="sng" dirty="0" smtClean="0">
                <a:solidFill>
                  <a:schemeClr val="tx1"/>
                </a:solidFill>
              </a:rPr>
              <a:t>OPIOID INFORMATION HANDOUT</a:t>
            </a:r>
          </a:p>
          <a:p>
            <a:pPr algn="l" eaLnBrk="1" hangingPunct="1">
              <a:spcBef>
                <a:spcPts val="0"/>
              </a:spcBef>
              <a:spcAft>
                <a:spcPts val="1200"/>
              </a:spcAft>
              <a:buFont typeface="Arial" pitchFamily="34" charset="0"/>
              <a:buChar char="•"/>
            </a:pPr>
            <a:endParaRPr lang="en-US" altLang="en-US" sz="2400" dirty="0">
              <a:solidFill>
                <a:schemeClr val="tx1"/>
              </a:solidFill>
            </a:endParaRPr>
          </a:p>
        </p:txBody>
      </p:sp>
      <p:pic>
        <p:nvPicPr>
          <p:cNvPr id="46084" name="Picture 2" descr="C:\Users\rdement\AppData\Local\Microsoft\Windows\Temporary Internet Files\Content.IE5\BJDMS5N8\MCj029257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1792950" cy="51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0499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7086600" cy="13715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Sporting Behavior</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sp>
        <p:nvSpPr>
          <p:cNvPr id="3" name="TextBox 2"/>
          <p:cNvSpPr txBox="1"/>
          <p:nvPr/>
        </p:nvSpPr>
        <p:spPr>
          <a:xfrm>
            <a:off x="8050696" y="1082261"/>
            <a:ext cx="184666" cy="369332"/>
          </a:xfrm>
          <a:prstGeom prst="rect">
            <a:avLst/>
          </a:prstGeom>
          <a:noFill/>
        </p:spPr>
        <p:txBody>
          <a:bodyPr wrap="none" rtlCol="0">
            <a:spAutoFit/>
          </a:bodyPr>
          <a:lstStyle/>
          <a:p>
            <a:endParaRPr lang="en-US" dirty="0"/>
          </a:p>
        </p:txBody>
      </p:sp>
      <p:pic>
        <p:nvPicPr>
          <p:cNvPr id="6" name="Picture 5" descr="DII Doub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905000"/>
            <a:ext cx="7239000" cy="4826000"/>
          </a:xfrm>
          <a:prstGeom prst="rect">
            <a:avLst/>
          </a:prstGeom>
          <a:ln w="38100" cmpd="sng">
            <a:solidFill>
              <a:srgbClr val="FF6600"/>
            </a:solidFill>
          </a:ln>
        </p:spPr>
      </p:pic>
    </p:spTree>
    <p:custDataLst>
      <p:tags r:id="rId1"/>
    </p:custDataLst>
    <p:extLst>
      <p:ext uri="{BB962C8B-B14F-4D97-AF65-F5344CB8AC3E}">
        <p14:creationId xmlns:p14="http://schemas.microsoft.com/office/powerpoint/2010/main" val="19229931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304800"/>
            <a:ext cx="7772400" cy="685800"/>
          </a:xfrm>
        </p:spPr>
        <p:txBody>
          <a:bodyPr>
            <a:normAutofit fontScale="90000"/>
          </a:bodyPr>
          <a:lstStyle/>
          <a:p>
            <a:pPr eaLnBrk="1" hangingPunct="1"/>
            <a:r>
              <a:rPr lang="en-US" altLang="en-US" dirty="0"/>
              <a:t>Practice Schedules</a:t>
            </a:r>
          </a:p>
        </p:txBody>
      </p:sp>
      <p:sp>
        <p:nvSpPr>
          <p:cNvPr id="3" name="Subtitle 2"/>
          <p:cNvSpPr>
            <a:spLocks noGrp="1"/>
          </p:cNvSpPr>
          <p:nvPr>
            <p:ph type="subTitle" idx="1"/>
          </p:nvPr>
        </p:nvSpPr>
        <p:spPr>
          <a:xfrm>
            <a:off x="914400" y="1295400"/>
            <a:ext cx="7391400" cy="3962400"/>
          </a:xfrm>
        </p:spPr>
        <p:txBody>
          <a:bodyPr rtlCol="0">
            <a:normAutofit/>
          </a:bodyPr>
          <a:lstStyle/>
          <a:p>
            <a:pPr marL="290513" indent="-290513" algn="l" eaLnBrk="1" fontAlgn="auto" hangingPunct="1">
              <a:spcBef>
                <a:spcPts val="0"/>
              </a:spcBef>
              <a:spcAft>
                <a:spcPts val="1200"/>
              </a:spcAft>
              <a:buFont typeface="Arial" charset="0"/>
              <a:buChar char="•"/>
              <a:defRPr/>
            </a:pPr>
            <a:r>
              <a:rPr lang="en-US" dirty="0">
                <a:solidFill>
                  <a:schemeClr val="tx1"/>
                </a:solidFill>
              </a:rPr>
              <a:t>Coaches will distribute practice schedules.</a:t>
            </a:r>
          </a:p>
          <a:p>
            <a:pPr marL="290513" indent="-290513" algn="l" eaLnBrk="1" fontAlgn="auto" hangingPunct="1">
              <a:spcBef>
                <a:spcPts val="0"/>
              </a:spcBef>
              <a:spcAft>
                <a:spcPts val="1200"/>
              </a:spcAft>
              <a:buFont typeface="Arial" charset="0"/>
              <a:buChar char="•"/>
              <a:defRPr/>
            </a:pPr>
            <a:r>
              <a:rPr lang="en-US" dirty="0">
                <a:solidFill>
                  <a:schemeClr val="tx1"/>
                </a:solidFill>
              </a:rPr>
              <a:t>Practices will end when scheduled to end. If that does not happen, please let me know.    </a:t>
            </a:r>
          </a:p>
          <a:p>
            <a:pPr marL="290513" indent="-290513" algn="l">
              <a:spcBef>
                <a:spcPts val="0"/>
              </a:spcBef>
              <a:spcAft>
                <a:spcPts val="1200"/>
              </a:spcAft>
              <a:buFont typeface="Arial" charset="0"/>
              <a:buChar char="•"/>
              <a:defRPr/>
            </a:pPr>
            <a:r>
              <a:rPr lang="en-US" dirty="0">
                <a:solidFill>
                  <a:schemeClr val="tx1"/>
                </a:solidFill>
              </a:rPr>
              <a:t>In-season sports have priority for our facilities.  </a:t>
            </a:r>
          </a:p>
          <a:p>
            <a:pPr marL="290513" indent="-290513" algn="l" eaLnBrk="1" fontAlgn="auto" hangingPunct="1">
              <a:spcBef>
                <a:spcPts val="0"/>
              </a:spcBef>
              <a:spcAft>
                <a:spcPts val="1200"/>
              </a:spcAft>
              <a:buFont typeface="Arial" charset="0"/>
              <a:buChar char="•"/>
              <a:defRPr/>
            </a:pPr>
            <a:endParaRPr lang="en-US" dirty="0">
              <a:solidFill>
                <a:schemeClr val="tx1"/>
              </a:solidFill>
            </a:endParaRPr>
          </a:p>
          <a:p>
            <a:pPr marL="290513" indent="-290513" algn="l" eaLnBrk="1" fontAlgn="auto" hangingPunct="1">
              <a:spcAft>
                <a:spcPts val="0"/>
              </a:spcAft>
              <a:defRPr/>
            </a:pPr>
            <a:endParaRPr lang="en-US" dirty="0">
              <a:solidFill>
                <a:schemeClr val="tx1"/>
              </a:solidFill>
            </a:endParaRPr>
          </a:p>
        </p:txBody>
      </p:sp>
    </p:spTree>
    <p:extLst>
      <p:ext uri="{BB962C8B-B14F-4D97-AF65-F5344CB8AC3E}">
        <p14:creationId xmlns:p14="http://schemas.microsoft.com/office/powerpoint/2010/main" val="2910743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304800"/>
            <a:ext cx="7772400" cy="685800"/>
          </a:xfrm>
        </p:spPr>
        <p:txBody>
          <a:bodyPr>
            <a:normAutofit fontScale="90000"/>
          </a:bodyPr>
          <a:lstStyle/>
          <a:p>
            <a:pPr eaLnBrk="1" hangingPunct="1"/>
            <a:r>
              <a:rPr lang="en-US" altLang="en-US" dirty="0"/>
              <a:t>Game Schedules</a:t>
            </a:r>
          </a:p>
        </p:txBody>
      </p:sp>
      <p:sp>
        <p:nvSpPr>
          <p:cNvPr id="3" name="Subtitle 2"/>
          <p:cNvSpPr>
            <a:spLocks noGrp="1"/>
          </p:cNvSpPr>
          <p:nvPr>
            <p:ph type="subTitle" idx="1"/>
          </p:nvPr>
        </p:nvSpPr>
        <p:spPr>
          <a:xfrm>
            <a:off x="914400" y="990600"/>
            <a:ext cx="7391400" cy="5410200"/>
          </a:xfrm>
        </p:spPr>
        <p:txBody>
          <a:bodyPr rtlCol="0">
            <a:normAutofit fontScale="25000" lnSpcReduction="20000"/>
          </a:bodyPr>
          <a:lstStyle/>
          <a:p>
            <a:pPr algn="l" eaLnBrk="1" fontAlgn="auto" hangingPunct="1">
              <a:lnSpc>
                <a:spcPct val="120000"/>
              </a:lnSpc>
              <a:spcBef>
                <a:spcPts val="0"/>
              </a:spcBef>
              <a:spcAft>
                <a:spcPts val="1000"/>
              </a:spcAft>
              <a:buFont typeface="Arial" charset="0"/>
              <a:buChar char="•"/>
              <a:defRPr/>
            </a:pPr>
            <a:r>
              <a:rPr lang="en-US" sz="12000" dirty="0"/>
              <a:t> </a:t>
            </a:r>
            <a:r>
              <a:rPr lang="en-US" sz="12000" dirty="0">
                <a:solidFill>
                  <a:schemeClr val="tx1"/>
                </a:solidFill>
              </a:rPr>
              <a:t>All game schedules are online at </a:t>
            </a:r>
            <a:r>
              <a:rPr lang="en-US" sz="12000" dirty="0" smtClean="0">
                <a:solidFill>
                  <a:schemeClr val="tx1"/>
                </a:solidFill>
                <a:hlinkClick r:id="rId2"/>
              </a:rPr>
              <a:t>www.goelksathletics.com</a:t>
            </a:r>
            <a:r>
              <a:rPr lang="en-US" sz="12000" dirty="0" smtClean="0">
                <a:solidFill>
                  <a:schemeClr val="tx1"/>
                </a:solidFill>
              </a:rPr>
              <a:t>   </a:t>
            </a:r>
            <a:r>
              <a:rPr lang="en-US" sz="12000" dirty="0">
                <a:solidFill>
                  <a:schemeClr val="tx1"/>
                </a:solidFill>
              </a:rPr>
              <a:t/>
            </a:r>
            <a:br>
              <a:rPr lang="en-US" sz="12000" dirty="0">
                <a:solidFill>
                  <a:schemeClr val="tx1"/>
                </a:solidFill>
              </a:rPr>
            </a:br>
            <a:r>
              <a:rPr lang="en-US" sz="12000" dirty="0">
                <a:solidFill>
                  <a:schemeClr val="tx1"/>
                </a:solidFill>
              </a:rPr>
              <a:t>Look under the season, the sport, and the level (varsity, JV, 9th grade, 8th grade, or 7th grade). Schedules are updated </a:t>
            </a:r>
            <a:r>
              <a:rPr lang="en-US" sz="12000" dirty="0" smtClean="0">
                <a:solidFill>
                  <a:schemeClr val="tx1"/>
                </a:solidFill>
              </a:rPr>
              <a:t>in real-time.  </a:t>
            </a:r>
            <a:endParaRPr lang="en-US" sz="12000" dirty="0">
              <a:solidFill>
                <a:schemeClr val="tx1"/>
              </a:solidFill>
            </a:endParaRPr>
          </a:p>
          <a:p>
            <a:pPr algn="l" eaLnBrk="1" fontAlgn="auto" hangingPunct="1">
              <a:lnSpc>
                <a:spcPct val="120000"/>
              </a:lnSpc>
              <a:spcBef>
                <a:spcPts val="0"/>
              </a:spcBef>
              <a:spcAft>
                <a:spcPts val="1000"/>
              </a:spcAft>
              <a:buFont typeface="Arial" charset="0"/>
              <a:buChar char="•"/>
              <a:defRPr/>
            </a:pPr>
            <a:r>
              <a:rPr lang="en-US" sz="12000" dirty="0">
                <a:solidFill>
                  <a:schemeClr val="tx1"/>
                </a:solidFill>
              </a:rPr>
              <a:t> Please do not call the Athletic Office until after 12 pm to ask about a cancelled game.  </a:t>
            </a:r>
          </a:p>
          <a:p>
            <a:pPr algn="l" eaLnBrk="1" fontAlgn="auto" hangingPunct="1">
              <a:lnSpc>
                <a:spcPct val="120000"/>
              </a:lnSpc>
              <a:spcBef>
                <a:spcPts val="0"/>
              </a:spcBef>
              <a:spcAft>
                <a:spcPts val="1000"/>
              </a:spcAft>
              <a:buFont typeface="Arial" charset="0"/>
              <a:buChar char="•"/>
              <a:defRPr/>
            </a:pPr>
            <a:r>
              <a:rPr lang="en-US" sz="12000" dirty="0">
                <a:solidFill>
                  <a:schemeClr val="tx1"/>
                </a:solidFill>
              </a:rPr>
              <a:t> We will put all information on the website. We will alert you through text messages, Twitter, and Facebook!  </a:t>
            </a:r>
          </a:p>
          <a:p>
            <a:pPr algn="l" eaLnBrk="1" fontAlgn="auto" hangingPunct="1">
              <a:lnSpc>
                <a:spcPct val="120000"/>
              </a:lnSpc>
              <a:spcBef>
                <a:spcPts val="0"/>
              </a:spcBef>
              <a:spcAft>
                <a:spcPts val="1000"/>
              </a:spcAft>
              <a:buFont typeface="Arial" charset="0"/>
              <a:buChar char="•"/>
              <a:defRPr/>
            </a:pPr>
            <a:r>
              <a:rPr lang="en-US" sz="12000" dirty="0">
                <a:solidFill>
                  <a:schemeClr val="tx1"/>
                </a:solidFill>
              </a:rPr>
              <a:t> You may call Kara </a:t>
            </a:r>
            <a:r>
              <a:rPr lang="en-US" sz="12000" dirty="0" err="1">
                <a:solidFill>
                  <a:schemeClr val="tx1"/>
                </a:solidFill>
              </a:rPr>
              <a:t>Dierker</a:t>
            </a:r>
            <a:r>
              <a:rPr lang="en-US" sz="12000" dirty="0">
                <a:solidFill>
                  <a:schemeClr val="tx1"/>
                </a:solidFill>
              </a:rPr>
              <a:t> at </a:t>
            </a:r>
            <a:r>
              <a:rPr lang="en-US" sz="12000" dirty="0" smtClean="0">
                <a:solidFill>
                  <a:schemeClr val="tx1"/>
                </a:solidFill>
              </a:rPr>
              <a:t>(937) 439-3516</a:t>
            </a:r>
            <a:endParaRPr lang="en-US" sz="12000" dirty="0">
              <a:solidFill>
                <a:srgbClr val="FF0000"/>
              </a:solidFill>
            </a:endParaRPr>
          </a:p>
          <a:p>
            <a:pPr algn="l" eaLnBrk="1" fontAlgn="auto" hangingPunct="1">
              <a:spcAft>
                <a:spcPts val="0"/>
              </a:spcAft>
              <a:buFont typeface="Arial" charset="0"/>
              <a:buChar char="•"/>
              <a:defRPr/>
            </a:pPr>
            <a:endParaRPr lang="en-US" sz="1800" dirty="0">
              <a:solidFill>
                <a:schemeClr val="tx1"/>
              </a:solidFill>
            </a:endParaRPr>
          </a:p>
          <a:p>
            <a:pPr algn="l" eaLnBrk="1" fontAlgn="auto" hangingPunct="1">
              <a:spcAft>
                <a:spcPts val="0"/>
              </a:spcAft>
              <a:defRPr/>
            </a:pPr>
            <a:endParaRPr lang="en-US" sz="1800" dirty="0">
              <a:solidFill>
                <a:schemeClr val="tx1"/>
              </a:solidFill>
            </a:endParaRPr>
          </a:p>
        </p:txBody>
      </p:sp>
    </p:spTree>
    <p:extLst>
      <p:ext uri="{BB962C8B-B14F-4D97-AF65-F5344CB8AC3E}">
        <p14:creationId xmlns:p14="http://schemas.microsoft.com/office/powerpoint/2010/main" val="23673549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701524"/>
            <a:ext cx="7772400" cy="974876"/>
          </a:xfrm>
        </p:spPr>
        <p:txBody>
          <a:bodyPr>
            <a:noAutofit/>
          </a:bodyPr>
          <a:lstStyle/>
          <a:p>
            <a:pPr eaLnBrk="1" hangingPunct="1"/>
            <a:r>
              <a:rPr lang="en-US" altLang="en-US" sz="3600" dirty="0"/>
              <a:t>Players, Parents:</a:t>
            </a:r>
            <a:br>
              <a:rPr lang="en-US" altLang="en-US" sz="3600" dirty="0"/>
            </a:br>
            <a:r>
              <a:rPr lang="en-US" altLang="en-US" sz="3600" dirty="0"/>
              <a:t> Raising Concerns With Coaches</a:t>
            </a:r>
          </a:p>
        </p:txBody>
      </p:sp>
      <p:sp>
        <p:nvSpPr>
          <p:cNvPr id="3" name="Subtitle 2"/>
          <p:cNvSpPr>
            <a:spLocks noGrp="1"/>
          </p:cNvSpPr>
          <p:nvPr>
            <p:ph type="subTitle" idx="1"/>
          </p:nvPr>
        </p:nvSpPr>
        <p:spPr>
          <a:xfrm>
            <a:off x="914400" y="1905000"/>
            <a:ext cx="7391400" cy="4572000"/>
          </a:xfrm>
        </p:spPr>
        <p:txBody>
          <a:bodyPr rtlCol="0">
            <a:noAutofit/>
          </a:bodyPr>
          <a:lstStyle/>
          <a:p>
            <a:pPr marL="374650" indent="-374650" algn="l" eaLnBrk="1" fontAlgn="auto" hangingPunct="1">
              <a:spcAft>
                <a:spcPts val="0"/>
              </a:spcAft>
              <a:buFont typeface="Arial" charset="0"/>
              <a:buNone/>
              <a:defRPr/>
            </a:pPr>
            <a:r>
              <a:rPr lang="en-US" sz="2800" dirty="0">
                <a:solidFill>
                  <a:schemeClr val="tx1"/>
                </a:solidFill>
              </a:rPr>
              <a:t>1. During or immediately after </a:t>
            </a:r>
            <a:br>
              <a:rPr lang="en-US" sz="2800" dirty="0">
                <a:solidFill>
                  <a:schemeClr val="tx1"/>
                </a:solidFill>
              </a:rPr>
            </a:br>
            <a:r>
              <a:rPr lang="en-US" sz="2800" dirty="0">
                <a:solidFill>
                  <a:schemeClr val="tx1"/>
                </a:solidFill>
              </a:rPr>
              <a:t>a practice or a game, a parent should not raise concerns with a coach.</a:t>
            </a:r>
          </a:p>
          <a:p>
            <a:pPr algn="l" eaLnBrk="1" fontAlgn="auto" hangingPunct="1">
              <a:spcAft>
                <a:spcPts val="0"/>
              </a:spcAft>
              <a:buFont typeface="Arial" charset="0"/>
              <a:buNone/>
              <a:defRPr/>
            </a:pPr>
            <a:endParaRPr lang="en-US" sz="2800" dirty="0">
              <a:solidFill>
                <a:schemeClr val="tx1"/>
              </a:solidFill>
            </a:endParaRPr>
          </a:p>
          <a:p>
            <a:pPr marL="354013" indent="-354013" algn="l" eaLnBrk="1" fontAlgn="auto" hangingPunct="1">
              <a:spcAft>
                <a:spcPts val="0"/>
              </a:spcAft>
              <a:buFont typeface="Arial" charset="0"/>
              <a:buNone/>
              <a:defRPr/>
            </a:pPr>
            <a:r>
              <a:rPr lang="en-US" sz="2800" dirty="0">
                <a:solidFill>
                  <a:schemeClr val="tx1"/>
                </a:solidFill>
              </a:rPr>
              <a:t>2. If a student has a concern, he or she should speak to the coach directly. </a:t>
            </a:r>
          </a:p>
          <a:p>
            <a:pPr marL="354013" indent="-354013" algn="l" eaLnBrk="1" fontAlgn="auto" hangingPunct="1">
              <a:spcAft>
                <a:spcPts val="0"/>
              </a:spcAft>
              <a:buFont typeface="Arial" charset="0"/>
              <a:buNone/>
              <a:defRPr/>
            </a:pPr>
            <a:r>
              <a:rPr lang="en-US" sz="2800" dirty="0">
                <a:solidFill>
                  <a:schemeClr val="tx1"/>
                </a:solidFill>
              </a:rPr>
              <a:t>	If the player (or the parent) is not satisfied, the parent can ask to meet with the coach (typically with the student present).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0024"/>
            <a:ext cx="1981200" cy="974876"/>
          </a:xfrm>
          <a:prstGeom prst="rect">
            <a:avLst/>
          </a:prstGeom>
        </p:spPr>
      </p:pic>
    </p:spTree>
    <p:extLst>
      <p:ext uri="{BB962C8B-B14F-4D97-AF65-F5344CB8AC3E}">
        <p14:creationId xmlns:p14="http://schemas.microsoft.com/office/powerpoint/2010/main" val="23778667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7086600" cy="1828799"/>
          </a:xfrm>
          <a:effectLst>
            <a:outerShdw blurRad="50800" dist="38100" dir="2700000" algn="tl" rotWithShape="0">
              <a:prstClr val="black">
                <a:alpha val="40000"/>
              </a:prstClr>
            </a:outerShdw>
          </a:effectLst>
        </p:spPr>
        <p:txBody>
          <a:bodyPr>
            <a:normAutofit fontScale="90000"/>
          </a:bodyPr>
          <a:lstStyle/>
          <a:p>
            <a:pPr algn="ctr"/>
            <a:r>
              <a:rPr lang="en-US" sz="4900" b="0" dirty="0">
                <a:ln>
                  <a:solidFill>
                    <a:schemeClr val="bg2">
                      <a:lumMod val="50000"/>
                      <a:alpha val="85000"/>
                    </a:schemeClr>
                  </a:solidFill>
                </a:ln>
              </a:rPr>
              <a:t>Basic Ohio HS Athletic Assoc.</a:t>
            </a:r>
            <a:br>
              <a:rPr lang="en-US" sz="4900" b="0" dirty="0">
                <a:ln>
                  <a:solidFill>
                    <a:schemeClr val="bg2">
                      <a:lumMod val="50000"/>
                      <a:alpha val="85000"/>
                    </a:schemeClr>
                  </a:solidFill>
                </a:ln>
              </a:rPr>
            </a:br>
            <a:r>
              <a:rPr lang="en-US" sz="4900" b="0" dirty="0">
                <a:ln>
                  <a:solidFill>
                    <a:schemeClr val="bg2">
                      <a:lumMod val="50000"/>
                      <a:alpha val="85000"/>
                    </a:schemeClr>
                  </a:solidFill>
                </a:ln>
              </a:rPr>
              <a:t>Rules &amp; Regulations</a:t>
            </a:r>
            <a:br>
              <a:rPr lang="en-US" sz="4900" b="0" dirty="0">
                <a:ln>
                  <a:solidFill>
                    <a:schemeClr val="bg2">
                      <a:lumMod val="50000"/>
                      <a:alpha val="85000"/>
                    </a:schemeClr>
                  </a:solidFill>
                </a:ln>
              </a:rPr>
            </a:br>
            <a:endParaRPr lang="en-US" sz="4000" dirty="0">
              <a:ln>
                <a:solidFill>
                  <a:schemeClr val="bg2">
                    <a:lumMod val="50000"/>
                    <a:alpha val="85000"/>
                  </a:schemeClr>
                </a:solidFill>
              </a:ln>
            </a:endParaRPr>
          </a:p>
        </p:txBody>
      </p:sp>
      <p:pic>
        <p:nvPicPr>
          <p:cNvPr id="4" name="Picture 3" descr="LOGO_Color.jpg"/>
          <p:cNvPicPr>
            <a:picLocks noChangeAspect="1"/>
          </p:cNvPicPr>
          <p:nvPr/>
        </p:nvPicPr>
        <p:blipFill>
          <a:blip r:embed="rId3" cstate="print"/>
          <a:stretch>
            <a:fillRect/>
          </a:stretch>
        </p:blipFill>
        <p:spPr>
          <a:xfrm>
            <a:off x="228600" y="228600"/>
            <a:ext cx="1445241"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inus 4"/>
          <p:cNvSpPr/>
          <p:nvPr/>
        </p:nvSpPr>
        <p:spPr>
          <a:xfrm>
            <a:off x="1066800" y="1676400"/>
            <a:ext cx="8458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50000"/>
                  </a:schemeClr>
                </a:solidFill>
              </a:ln>
              <a:solidFill>
                <a:schemeClr val="bg2">
                  <a:lumMod val="50000"/>
                </a:schemeClr>
              </a:solidFill>
            </a:endParaRPr>
          </a:p>
        </p:txBody>
      </p:sp>
      <p:pic>
        <p:nvPicPr>
          <p:cNvPr id="3" name="Picture 2" descr="ChayseWolf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905000"/>
            <a:ext cx="7327187" cy="4800600"/>
          </a:xfrm>
          <a:prstGeom prst="rect">
            <a:avLst/>
          </a:prstGeom>
          <a:ln w="38100" cmpd="sng">
            <a:solidFill>
              <a:srgbClr val="FF6600"/>
            </a:solidFill>
          </a:ln>
        </p:spPr>
      </p:pic>
    </p:spTree>
    <p:custDataLst>
      <p:tags r:id="rId1"/>
    </p:custDataLst>
    <p:extLst>
      <p:ext uri="{BB962C8B-B14F-4D97-AF65-F5344CB8AC3E}">
        <p14:creationId xmlns:p14="http://schemas.microsoft.com/office/powerpoint/2010/main" val="7395536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701524"/>
            <a:ext cx="7772400" cy="974876"/>
          </a:xfrm>
        </p:spPr>
        <p:txBody>
          <a:bodyPr>
            <a:noAutofit/>
          </a:bodyPr>
          <a:lstStyle/>
          <a:p>
            <a:pPr eaLnBrk="1" hangingPunct="1"/>
            <a:r>
              <a:rPr lang="en-US" altLang="en-US" sz="3600" dirty="0"/>
              <a:t>Players, Parents:</a:t>
            </a:r>
            <a:br>
              <a:rPr lang="en-US" altLang="en-US" sz="3600" dirty="0"/>
            </a:br>
            <a:r>
              <a:rPr lang="en-US" altLang="en-US" sz="3600" dirty="0"/>
              <a:t> Raising Concerns With Coaches </a:t>
            </a:r>
            <a:r>
              <a:rPr lang="en-US" altLang="en-US" sz="1600" dirty="0"/>
              <a:t>(continued)</a:t>
            </a:r>
            <a:endParaRPr lang="en-US" altLang="en-US" sz="3600" dirty="0"/>
          </a:p>
        </p:txBody>
      </p:sp>
      <p:sp>
        <p:nvSpPr>
          <p:cNvPr id="3" name="Subtitle 2"/>
          <p:cNvSpPr>
            <a:spLocks noGrp="1"/>
          </p:cNvSpPr>
          <p:nvPr>
            <p:ph type="subTitle" idx="1"/>
          </p:nvPr>
        </p:nvSpPr>
        <p:spPr>
          <a:xfrm>
            <a:off x="914400" y="1905000"/>
            <a:ext cx="7391400" cy="4572000"/>
          </a:xfrm>
        </p:spPr>
        <p:txBody>
          <a:bodyPr rtlCol="0">
            <a:noAutofit/>
          </a:bodyPr>
          <a:lstStyle/>
          <a:p>
            <a:pPr marL="342900" indent="-342900" algn="l" eaLnBrk="1" fontAlgn="auto" hangingPunct="1">
              <a:spcBef>
                <a:spcPts val="0"/>
              </a:spcBef>
              <a:spcAft>
                <a:spcPts val="1800"/>
              </a:spcAft>
              <a:buFont typeface="Arial" charset="0"/>
              <a:buNone/>
              <a:defRPr/>
            </a:pPr>
            <a:r>
              <a:rPr lang="en-US" sz="2800" dirty="0">
                <a:solidFill>
                  <a:schemeClr val="tx1"/>
                </a:solidFill>
              </a:rPr>
              <a:t>3. If the player or parent still has concerns after meeting with the coach, please call the Athletic Office at (937) 439-3517. </a:t>
            </a:r>
          </a:p>
          <a:p>
            <a:pPr marL="342900" indent="-342900" algn="l" eaLnBrk="1" fontAlgn="auto" hangingPunct="1">
              <a:spcBef>
                <a:spcPts val="0"/>
              </a:spcBef>
              <a:spcAft>
                <a:spcPts val="1800"/>
              </a:spcAft>
              <a:buFont typeface="Arial" charset="0"/>
              <a:buNone/>
              <a:defRPr/>
            </a:pPr>
            <a:r>
              <a:rPr lang="en-US" sz="2800" dirty="0">
                <a:solidFill>
                  <a:schemeClr val="tx1"/>
                </a:solidFill>
              </a:rPr>
              <a:t>	The Athletic Director first will ask the parent(s) if the student has talked with the coach. </a:t>
            </a:r>
          </a:p>
          <a:p>
            <a:pPr marL="342900" indent="-342900" algn="l" eaLnBrk="1" fontAlgn="auto" hangingPunct="1">
              <a:spcBef>
                <a:spcPts val="0"/>
              </a:spcBef>
              <a:spcAft>
                <a:spcPts val="1800"/>
              </a:spcAft>
              <a:buFont typeface="Arial" charset="0"/>
              <a:buNone/>
              <a:defRPr/>
            </a:pPr>
            <a:r>
              <a:rPr lang="en-US" sz="2800" dirty="0">
                <a:solidFill>
                  <a:schemeClr val="tx1"/>
                </a:solidFill>
              </a:rPr>
              <a:t>	We will schedule a meeting the includes the player, the parent(s), the coach, and the athletic director.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0024"/>
            <a:ext cx="1981200" cy="974876"/>
          </a:xfrm>
          <a:prstGeom prst="rect">
            <a:avLst/>
          </a:prstGeom>
        </p:spPr>
      </p:pic>
    </p:spTree>
    <p:extLst>
      <p:ext uri="{BB962C8B-B14F-4D97-AF65-F5344CB8AC3E}">
        <p14:creationId xmlns:p14="http://schemas.microsoft.com/office/powerpoint/2010/main" val="1621462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2209800" y="609600"/>
            <a:ext cx="5883441" cy="762000"/>
          </a:xfrm>
        </p:spPr>
        <p:txBody>
          <a:bodyPr/>
          <a:lstStyle/>
          <a:p>
            <a:pPr eaLnBrk="1" hangingPunct="1"/>
            <a:r>
              <a:rPr lang="en-US" altLang="en-US" dirty="0"/>
              <a:t>Attendance Policy</a:t>
            </a:r>
          </a:p>
        </p:txBody>
      </p:sp>
      <p:sp>
        <p:nvSpPr>
          <p:cNvPr id="3" name="Subtitle 2"/>
          <p:cNvSpPr>
            <a:spLocks noGrp="1"/>
          </p:cNvSpPr>
          <p:nvPr>
            <p:ph type="subTitle" idx="1"/>
          </p:nvPr>
        </p:nvSpPr>
        <p:spPr>
          <a:xfrm>
            <a:off x="914400" y="1507068"/>
            <a:ext cx="7543800" cy="4512732"/>
          </a:xfrm>
        </p:spPr>
        <p:txBody>
          <a:bodyPr rtlCol="0">
            <a:noAutofit/>
          </a:bodyPr>
          <a:lstStyle/>
          <a:p>
            <a:pPr algn="l" eaLnBrk="1" fontAlgn="auto" hangingPunct="1">
              <a:spcAft>
                <a:spcPts val="1200"/>
              </a:spcAft>
              <a:defRPr/>
            </a:pPr>
            <a:endParaRPr lang="en-US" sz="800" dirty="0"/>
          </a:p>
          <a:p>
            <a:pPr algn="l" eaLnBrk="1" fontAlgn="auto" hangingPunct="1">
              <a:spcBef>
                <a:spcPts val="0"/>
              </a:spcBef>
              <a:spcAft>
                <a:spcPts val="1200"/>
              </a:spcAft>
              <a:buFont typeface="Arial" charset="0"/>
              <a:buChar char="•"/>
              <a:defRPr/>
            </a:pPr>
            <a:r>
              <a:rPr lang="en-US" sz="2800" dirty="0">
                <a:solidFill>
                  <a:schemeClr val="tx1"/>
                </a:solidFill>
              </a:rPr>
              <a:t> A student-athlete must attend school for at least 3 periods to be eligible for either a practice or a game that evening.</a:t>
            </a:r>
          </a:p>
          <a:p>
            <a:pPr algn="l" eaLnBrk="1" fontAlgn="auto" hangingPunct="1">
              <a:spcBef>
                <a:spcPts val="0"/>
              </a:spcBef>
              <a:spcAft>
                <a:spcPts val="1200"/>
              </a:spcAft>
              <a:buFont typeface="Arial" charset="0"/>
              <a:buChar char="•"/>
              <a:defRPr/>
            </a:pPr>
            <a:r>
              <a:rPr lang="en-US" sz="2800" dirty="0">
                <a:solidFill>
                  <a:schemeClr val="tx1"/>
                </a:solidFill>
              </a:rPr>
              <a:t> Doctor appointments, funerals, and field trips do not count against the student when determining eligibility.</a:t>
            </a:r>
          </a:p>
          <a:p>
            <a:pPr algn="l" eaLnBrk="1" fontAlgn="auto" hangingPunct="1">
              <a:spcBef>
                <a:spcPts val="0"/>
              </a:spcBef>
              <a:spcAft>
                <a:spcPts val="1200"/>
              </a:spcAft>
              <a:buFont typeface="Arial" charset="0"/>
              <a:buChar char="•"/>
              <a:defRPr/>
            </a:pPr>
            <a:r>
              <a:rPr lang="en-US" sz="2800" dirty="0">
                <a:solidFill>
                  <a:schemeClr val="tx1"/>
                </a:solidFill>
              </a:rPr>
              <a:t> If your son/daughter is not feeling well and wants to sleep in, he or she must be at school by the start of 5th period to practice or play that night.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41" y="152400"/>
            <a:ext cx="2406318" cy="1354668"/>
          </a:xfrm>
          <a:prstGeom prst="rect">
            <a:avLst/>
          </a:prstGeom>
        </p:spPr>
      </p:pic>
    </p:spTree>
    <p:extLst>
      <p:ext uri="{BB962C8B-B14F-4D97-AF65-F5344CB8AC3E}">
        <p14:creationId xmlns:p14="http://schemas.microsoft.com/office/powerpoint/2010/main" val="31003642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3048000" y="284018"/>
            <a:ext cx="5791200" cy="1066800"/>
          </a:xfrm>
        </p:spPr>
        <p:txBody>
          <a:bodyPr/>
          <a:lstStyle/>
          <a:p>
            <a:pPr eaLnBrk="1" hangingPunct="1"/>
            <a:r>
              <a:rPr lang="en-US" altLang="en-US" dirty="0"/>
              <a:t>RIDING THE BUS (HS)</a:t>
            </a:r>
          </a:p>
        </p:txBody>
      </p:sp>
      <p:sp>
        <p:nvSpPr>
          <p:cNvPr id="48131" name="Subtitle 2"/>
          <p:cNvSpPr>
            <a:spLocks noGrp="1"/>
          </p:cNvSpPr>
          <p:nvPr>
            <p:ph type="subTitle" idx="1"/>
          </p:nvPr>
        </p:nvSpPr>
        <p:spPr>
          <a:xfrm>
            <a:off x="914400" y="1752600"/>
            <a:ext cx="7238999" cy="4114800"/>
          </a:xfrm>
        </p:spPr>
        <p:txBody>
          <a:bodyPr>
            <a:normAutofit fontScale="62500" lnSpcReduction="20000"/>
          </a:bodyPr>
          <a:lstStyle/>
          <a:p>
            <a:pPr algn="l" eaLnBrk="1" hangingPunct="1">
              <a:buFont typeface="Arial" pitchFamily="34" charset="0"/>
              <a:buChar char="•"/>
            </a:pPr>
            <a:endParaRPr lang="en-US" altLang="en-US" sz="3800" dirty="0">
              <a:solidFill>
                <a:schemeClr val="tx1"/>
              </a:solidFill>
            </a:endParaRPr>
          </a:p>
          <a:p>
            <a:pPr algn="l" eaLnBrk="1" hangingPunct="1">
              <a:buFont typeface="Arial" pitchFamily="34" charset="0"/>
              <a:buChar char="•"/>
            </a:pPr>
            <a:r>
              <a:rPr lang="en-US" altLang="en-US" sz="3800" dirty="0">
                <a:solidFill>
                  <a:schemeClr val="tx1"/>
                </a:solidFill>
              </a:rPr>
              <a:t> Our student-athletes are expected to ride to and from events on the bus.</a:t>
            </a:r>
          </a:p>
          <a:p>
            <a:pPr algn="l" eaLnBrk="1" hangingPunct="1"/>
            <a:endParaRPr lang="en-US" altLang="en-US" sz="3800" dirty="0">
              <a:solidFill>
                <a:schemeClr val="tx1"/>
              </a:solidFill>
            </a:endParaRPr>
          </a:p>
          <a:p>
            <a:pPr algn="l" eaLnBrk="1" hangingPunct="1">
              <a:buFont typeface="Arial" pitchFamily="34" charset="0"/>
              <a:buChar char="•"/>
            </a:pPr>
            <a:r>
              <a:rPr lang="en-US" altLang="en-US" sz="3800" dirty="0">
                <a:solidFill>
                  <a:schemeClr val="tx1"/>
                </a:solidFill>
              </a:rPr>
              <a:t> Alternate Transportation Request Form (release) must be filled out at least 24 hours before an event.  After student and parent sign the form, ask Athletic Director to sign it. Then ask head coach to approve and sign the form. (See https://centervilleelkathletics.com, More, “Alternate Transportation Request Form.”)</a:t>
            </a:r>
          </a:p>
          <a:p>
            <a:pPr algn="l" eaLnBrk="1" hangingPunct="1"/>
            <a:endParaRPr lang="en-US" altLang="en-US" sz="3800" dirty="0">
              <a:solidFill>
                <a:schemeClr val="tx1"/>
              </a:solidFill>
            </a:endParaRPr>
          </a:p>
          <a:p>
            <a:pPr algn="l" eaLnBrk="1" hangingPunct="1">
              <a:buFont typeface="Arial" pitchFamily="34" charset="0"/>
              <a:buChar char="•"/>
            </a:pPr>
            <a:r>
              <a:rPr lang="en-US" altLang="en-US" sz="3800" dirty="0">
                <a:solidFill>
                  <a:schemeClr val="tx1"/>
                </a:solidFill>
              </a:rPr>
              <a:t> Only the parent of the child can transport the child.</a:t>
            </a:r>
          </a:p>
          <a:p>
            <a:pPr algn="l" eaLnBrk="1" hangingPunct="1"/>
            <a:endParaRPr lang="en-US" altLang="en-US" sz="1800" dirty="0">
              <a:solidFill>
                <a:schemeClr val="tx1"/>
              </a:solidFill>
            </a:endParaRPr>
          </a:p>
        </p:txBody>
      </p:sp>
      <p:pic>
        <p:nvPicPr>
          <p:cNvPr id="48132" name="Picture 5" descr="C:\Users\robdement\AppData\Local\Microsoft\Windows\Temporary Internet Files\Content.IE5\3DKCLYII\MC9003209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3236"/>
            <a:ext cx="2843379" cy="160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00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3048000" y="284018"/>
            <a:ext cx="5791200" cy="1066800"/>
          </a:xfrm>
        </p:spPr>
        <p:txBody>
          <a:bodyPr/>
          <a:lstStyle/>
          <a:p>
            <a:pPr eaLnBrk="1" hangingPunct="1"/>
            <a:r>
              <a:rPr lang="en-US" altLang="en-US" dirty="0"/>
              <a:t>RIDING THE BUS (MS)</a:t>
            </a:r>
          </a:p>
        </p:txBody>
      </p:sp>
      <p:sp>
        <p:nvSpPr>
          <p:cNvPr id="48131" name="Subtitle 2"/>
          <p:cNvSpPr>
            <a:spLocks noGrp="1"/>
          </p:cNvSpPr>
          <p:nvPr>
            <p:ph type="subTitle" idx="1"/>
          </p:nvPr>
        </p:nvSpPr>
        <p:spPr>
          <a:xfrm>
            <a:off x="685800" y="1752600"/>
            <a:ext cx="7772400" cy="4495800"/>
          </a:xfrm>
        </p:spPr>
        <p:txBody>
          <a:bodyPr>
            <a:noAutofit/>
          </a:bodyPr>
          <a:lstStyle/>
          <a:p>
            <a:pPr algn="l"/>
            <a:r>
              <a:rPr lang="en-US" altLang="en-US" sz="2000" b="1" dirty="0">
                <a:solidFill>
                  <a:schemeClr val="tx1"/>
                </a:solidFill>
              </a:rPr>
              <a:t>Practices: </a:t>
            </a:r>
          </a:p>
          <a:p>
            <a:pPr algn="l"/>
            <a:r>
              <a:rPr lang="en-US" altLang="en-US" sz="2000" dirty="0">
                <a:solidFill>
                  <a:schemeClr val="tx1"/>
                </a:solidFill>
              </a:rPr>
              <a:t>MS student-athletes must find their own transportation to all practices.</a:t>
            </a:r>
          </a:p>
          <a:p>
            <a:pPr algn="l"/>
            <a:r>
              <a:rPr lang="en-US" altLang="en-US" sz="2000" b="1" dirty="0">
                <a:solidFill>
                  <a:schemeClr val="tx1"/>
                </a:solidFill>
              </a:rPr>
              <a:t>Away Games:</a:t>
            </a:r>
          </a:p>
          <a:p>
            <a:pPr algn="l"/>
            <a:r>
              <a:rPr lang="en-US" altLang="en-US" sz="2000" dirty="0">
                <a:solidFill>
                  <a:schemeClr val="tx1"/>
                </a:solidFill>
              </a:rPr>
              <a:t>Bus(</a:t>
            </a:r>
            <a:r>
              <a:rPr lang="en-US" altLang="en-US" sz="2000" dirty="0" err="1">
                <a:solidFill>
                  <a:schemeClr val="tx1"/>
                </a:solidFill>
              </a:rPr>
              <a:t>es</a:t>
            </a:r>
            <a:r>
              <a:rPr lang="en-US" altLang="en-US" sz="2000" dirty="0">
                <a:solidFill>
                  <a:schemeClr val="tx1"/>
                </a:solidFill>
              </a:rPr>
              <a:t>) will pick up the athletes at their home </a:t>
            </a:r>
            <a:r>
              <a:rPr lang="en-US" altLang="en-US" sz="2000" dirty="0" smtClean="0">
                <a:solidFill>
                  <a:schemeClr val="tx1"/>
                </a:solidFill>
              </a:rPr>
              <a:t>school to </a:t>
            </a:r>
            <a:r>
              <a:rPr lang="en-US" altLang="en-US" sz="2000" dirty="0">
                <a:solidFill>
                  <a:schemeClr val="tx1"/>
                </a:solidFill>
              </a:rPr>
              <a:t>transport them to the site from where the bus will </a:t>
            </a:r>
            <a:r>
              <a:rPr lang="en-US" altLang="en-US" sz="2000" dirty="0" smtClean="0">
                <a:solidFill>
                  <a:schemeClr val="tx1"/>
                </a:solidFill>
              </a:rPr>
              <a:t>depart.  </a:t>
            </a:r>
            <a:r>
              <a:rPr lang="en-US" altLang="en-US" sz="2000" dirty="0">
                <a:solidFill>
                  <a:schemeClr val="tx1"/>
                </a:solidFill>
              </a:rPr>
              <a:t>After each away game, the bus(</a:t>
            </a:r>
            <a:r>
              <a:rPr lang="en-US" altLang="en-US" sz="2000" dirty="0" err="1">
                <a:solidFill>
                  <a:schemeClr val="tx1"/>
                </a:solidFill>
              </a:rPr>
              <a:t>es</a:t>
            </a:r>
            <a:r>
              <a:rPr lang="en-US" altLang="en-US" sz="2000" dirty="0">
                <a:solidFill>
                  <a:schemeClr val="tx1"/>
                </a:solidFill>
              </a:rPr>
              <a:t>) will return the teams to whichever school was the official departure site</a:t>
            </a:r>
            <a:r>
              <a:rPr lang="en-US" altLang="en-US" sz="2000" dirty="0" smtClean="0">
                <a:solidFill>
                  <a:schemeClr val="tx1"/>
                </a:solidFill>
              </a:rPr>
              <a:t>.(Watts or Tower Heights)</a:t>
            </a:r>
            <a:endParaRPr lang="en-US" altLang="en-US" sz="2000" dirty="0">
              <a:solidFill>
                <a:schemeClr val="tx1"/>
              </a:solidFill>
            </a:endParaRPr>
          </a:p>
          <a:p>
            <a:pPr algn="l"/>
            <a:r>
              <a:rPr lang="en-US" altLang="en-US" sz="2000" b="1" dirty="0">
                <a:solidFill>
                  <a:schemeClr val="tx1"/>
                </a:solidFill>
              </a:rPr>
              <a:t>Exception for Away Games: MS </a:t>
            </a:r>
            <a:r>
              <a:rPr lang="en-US" altLang="en-US" sz="2000" b="1" dirty="0" smtClean="0">
                <a:solidFill>
                  <a:schemeClr val="tx1"/>
                </a:solidFill>
              </a:rPr>
              <a:t>football</a:t>
            </a:r>
            <a:r>
              <a:rPr lang="en-US" altLang="en-US" sz="2000" dirty="0" smtClean="0">
                <a:solidFill>
                  <a:schemeClr val="tx1"/>
                </a:solidFill>
              </a:rPr>
              <a:t>(Fall Only)</a:t>
            </a:r>
            <a:endParaRPr lang="en-US" altLang="en-US" sz="2000" dirty="0">
              <a:solidFill>
                <a:schemeClr val="tx1"/>
              </a:solidFill>
            </a:endParaRPr>
          </a:p>
          <a:p>
            <a:pPr algn="l"/>
            <a:r>
              <a:rPr lang="en-US" altLang="en-US" sz="2000" dirty="0">
                <a:solidFill>
                  <a:schemeClr val="tx1"/>
                </a:solidFill>
              </a:rPr>
              <a:t>The 7th grade players and cheerleaders at Watts and </a:t>
            </a:r>
            <a:r>
              <a:rPr lang="en-US" altLang="en-US" sz="2000" dirty="0" err="1">
                <a:solidFill>
                  <a:schemeClr val="tx1"/>
                </a:solidFill>
              </a:rPr>
              <a:t>Magsig</a:t>
            </a:r>
            <a:r>
              <a:rPr lang="en-US" altLang="en-US" sz="2000" dirty="0">
                <a:solidFill>
                  <a:schemeClr val="tx1"/>
                </a:solidFill>
              </a:rPr>
              <a:t> will go by bus to the HS for their departure.  The players and cheerleaders from Tower Heights will walk over to CHS.  </a:t>
            </a:r>
          </a:p>
          <a:p>
            <a:pPr algn="l"/>
            <a:r>
              <a:rPr lang="en-US" altLang="en-US" sz="2000" dirty="0">
                <a:solidFill>
                  <a:schemeClr val="tx1"/>
                </a:solidFill>
              </a:rPr>
              <a:t>The 8th grade players and cheerleaders will ride their normal buses home after school unless they also have an early game.</a:t>
            </a:r>
          </a:p>
        </p:txBody>
      </p:sp>
      <p:pic>
        <p:nvPicPr>
          <p:cNvPr id="48132" name="Picture 5" descr="C:\Users\robdement\AppData\Local\Microsoft\Windows\Temporary Internet Files\Content.IE5\3DKCLYII\MC9003209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3236"/>
            <a:ext cx="2843379" cy="160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695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2667000" y="228600"/>
            <a:ext cx="5791200" cy="1676400"/>
          </a:xfrm>
        </p:spPr>
        <p:txBody>
          <a:bodyPr>
            <a:normAutofit/>
          </a:bodyPr>
          <a:lstStyle/>
          <a:p>
            <a:pPr eaLnBrk="1" hangingPunct="1"/>
            <a:r>
              <a:rPr lang="en-US" altLang="en-US" dirty="0"/>
              <a:t>Coaches: First To Arrive, Last To Leave</a:t>
            </a:r>
          </a:p>
        </p:txBody>
      </p:sp>
      <p:sp>
        <p:nvSpPr>
          <p:cNvPr id="3" name="Subtitle 2"/>
          <p:cNvSpPr>
            <a:spLocks noGrp="1"/>
          </p:cNvSpPr>
          <p:nvPr>
            <p:ph type="subTitle" idx="1"/>
          </p:nvPr>
        </p:nvSpPr>
        <p:spPr>
          <a:xfrm>
            <a:off x="838200" y="1752600"/>
            <a:ext cx="7467600" cy="4419600"/>
          </a:xfrm>
        </p:spPr>
        <p:txBody>
          <a:bodyPr rtlCol="0">
            <a:noAutofit/>
          </a:bodyPr>
          <a:lstStyle/>
          <a:p>
            <a:pPr algn="l" eaLnBrk="1" fontAlgn="auto" hangingPunct="1">
              <a:spcAft>
                <a:spcPts val="0"/>
              </a:spcAft>
              <a:defRPr/>
            </a:pPr>
            <a:endParaRPr lang="en-US" sz="1200" dirty="0">
              <a:solidFill>
                <a:schemeClr val="tx1"/>
              </a:solidFill>
            </a:endParaRPr>
          </a:p>
          <a:p>
            <a:pPr marL="176213" indent="-176213" algn="l" eaLnBrk="1" fontAlgn="auto" hangingPunct="1">
              <a:spcAft>
                <a:spcPts val="0"/>
              </a:spcAft>
              <a:buFont typeface="Arial" charset="0"/>
              <a:buChar char="•"/>
              <a:defRPr/>
            </a:pPr>
            <a:r>
              <a:rPr lang="en-US" sz="2400" dirty="0">
                <a:solidFill>
                  <a:schemeClr val="tx1"/>
                </a:solidFill>
              </a:rPr>
              <a:t> Coaches will arrive at least 15 minutes before student-athletes are told to arrive.</a:t>
            </a:r>
          </a:p>
          <a:p>
            <a:pPr algn="l" eaLnBrk="1" fontAlgn="auto" hangingPunct="1">
              <a:spcAft>
                <a:spcPts val="0"/>
              </a:spcAft>
              <a:defRPr/>
            </a:pPr>
            <a:endParaRPr lang="en-US" sz="1200" dirty="0">
              <a:solidFill>
                <a:schemeClr val="tx1"/>
              </a:solidFill>
            </a:endParaRPr>
          </a:p>
          <a:p>
            <a:pPr marL="176213" indent="-176213" algn="l" eaLnBrk="1" fontAlgn="auto" hangingPunct="1">
              <a:spcAft>
                <a:spcPts val="0"/>
              </a:spcAft>
              <a:buFont typeface="Arial" charset="0"/>
              <a:buChar char="•"/>
              <a:defRPr/>
            </a:pPr>
            <a:r>
              <a:rPr lang="en-US" sz="2400" dirty="0">
                <a:solidFill>
                  <a:schemeClr val="tx1"/>
                </a:solidFill>
              </a:rPr>
              <a:t> Please understand that if you have to bring your athlete any earlier that, he or she will not be supervised.</a:t>
            </a:r>
          </a:p>
          <a:p>
            <a:pPr algn="l" eaLnBrk="1" fontAlgn="auto" hangingPunct="1">
              <a:spcAft>
                <a:spcPts val="0"/>
              </a:spcAft>
              <a:defRPr/>
            </a:pPr>
            <a:endParaRPr lang="en-US" sz="1200" dirty="0">
              <a:solidFill>
                <a:schemeClr val="tx1"/>
              </a:solidFill>
            </a:endParaRPr>
          </a:p>
          <a:p>
            <a:pPr marL="176213" indent="-176213" algn="l" eaLnBrk="1" fontAlgn="auto" hangingPunct="1">
              <a:spcAft>
                <a:spcPts val="0"/>
              </a:spcAft>
              <a:buFont typeface="Arial" charset="0"/>
              <a:buChar char="•"/>
              <a:defRPr/>
            </a:pPr>
            <a:r>
              <a:rPr lang="en-US" sz="2400" dirty="0">
                <a:solidFill>
                  <a:schemeClr val="tx1"/>
                </a:solidFill>
              </a:rPr>
              <a:t> Coaches will end practices when they are scheduled to end.   </a:t>
            </a:r>
          </a:p>
          <a:p>
            <a:pPr algn="l" eaLnBrk="1" fontAlgn="auto" hangingPunct="1">
              <a:spcAft>
                <a:spcPts val="0"/>
              </a:spcAft>
              <a:defRPr/>
            </a:pPr>
            <a:endParaRPr lang="en-US" sz="1200" dirty="0">
              <a:solidFill>
                <a:schemeClr val="tx1"/>
              </a:solidFill>
            </a:endParaRPr>
          </a:p>
          <a:p>
            <a:pPr marL="176213" indent="-176213" algn="l" eaLnBrk="1" fontAlgn="auto" hangingPunct="1">
              <a:spcAft>
                <a:spcPts val="0"/>
              </a:spcAft>
              <a:buFont typeface="Arial" charset="0"/>
              <a:buChar char="•"/>
              <a:defRPr/>
            </a:pPr>
            <a:r>
              <a:rPr lang="en-US" sz="2400" dirty="0">
                <a:solidFill>
                  <a:schemeClr val="tx1"/>
                </a:solidFill>
              </a:rPr>
              <a:t> In return, I ask that you be prompt in picking up your son or daughter.  A coach must stay until all athletes are picked up.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2200275" cy="1066800"/>
          </a:xfrm>
          <a:prstGeom prst="rect">
            <a:avLst/>
          </a:prstGeom>
        </p:spPr>
      </p:pic>
    </p:spTree>
    <p:extLst>
      <p:ext uri="{BB962C8B-B14F-4D97-AF65-F5344CB8AC3E}">
        <p14:creationId xmlns:p14="http://schemas.microsoft.com/office/powerpoint/2010/main" val="1736301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191000" y="427182"/>
            <a:ext cx="3733800" cy="1249218"/>
          </a:xfrm>
        </p:spPr>
        <p:txBody>
          <a:bodyPr>
            <a:normAutofit fontScale="90000"/>
          </a:bodyPr>
          <a:lstStyle/>
          <a:p>
            <a:pPr eaLnBrk="1" hangingPunct="1"/>
            <a:r>
              <a:rPr lang="en-US" altLang="en-US" dirty="0"/>
              <a:t>PLAYING AT </a:t>
            </a:r>
            <a:br>
              <a:rPr lang="en-US" altLang="en-US" dirty="0"/>
            </a:br>
            <a:r>
              <a:rPr lang="en-US" altLang="en-US" dirty="0"/>
              <a:t>THE NEXT LEVEL</a:t>
            </a:r>
          </a:p>
        </p:txBody>
      </p:sp>
      <p:sp>
        <p:nvSpPr>
          <p:cNvPr id="3" name="Subtitle 2"/>
          <p:cNvSpPr>
            <a:spLocks noGrp="1"/>
          </p:cNvSpPr>
          <p:nvPr>
            <p:ph type="subTitle" idx="1"/>
          </p:nvPr>
        </p:nvSpPr>
        <p:spPr>
          <a:xfrm>
            <a:off x="914400" y="1905000"/>
            <a:ext cx="7315200" cy="4343400"/>
          </a:xfrm>
        </p:spPr>
        <p:txBody>
          <a:bodyPr rtlCol="0">
            <a:normAutofit/>
          </a:bodyPr>
          <a:lstStyle/>
          <a:p>
            <a:pPr algn="l" eaLnBrk="1" fontAlgn="auto" hangingPunct="1">
              <a:spcAft>
                <a:spcPts val="0"/>
              </a:spcAft>
              <a:buFont typeface="Arial" charset="0"/>
              <a:buChar char="•"/>
              <a:defRPr/>
            </a:pPr>
            <a:r>
              <a:rPr lang="en-US" sz="1800" dirty="0">
                <a:solidFill>
                  <a:schemeClr val="tx1"/>
                </a:solidFill>
              </a:rPr>
              <a:t> There is a place for every one to play at the next level</a:t>
            </a:r>
          </a:p>
          <a:p>
            <a:pPr algn="l" eaLnBrk="1" fontAlgn="auto" hangingPunct="1">
              <a:spcAft>
                <a:spcPts val="0"/>
              </a:spcAft>
              <a:defRPr/>
            </a:pPr>
            <a:endParaRPr lang="en-US" sz="1800" dirty="0">
              <a:solidFill>
                <a:schemeClr val="tx1"/>
              </a:solidFill>
            </a:endParaRPr>
          </a:p>
          <a:p>
            <a:pPr algn="l" eaLnBrk="1" fontAlgn="auto" hangingPunct="1">
              <a:spcAft>
                <a:spcPts val="0"/>
              </a:spcAft>
              <a:buFont typeface="Arial" charset="0"/>
              <a:buChar char="•"/>
              <a:defRPr/>
            </a:pPr>
            <a:r>
              <a:rPr lang="en-US" sz="1800" dirty="0">
                <a:solidFill>
                  <a:schemeClr val="tx1"/>
                </a:solidFill>
              </a:rPr>
              <a:t> Less than 3% of all high school athletes earn athletic scholarships</a:t>
            </a:r>
          </a:p>
          <a:p>
            <a:pPr algn="l" eaLnBrk="1" fontAlgn="auto" hangingPunct="1">
              <a:spcAft>
                <a:spcPts val="0"/>
              </a:spcAft>
              <a:defRPr/>
            </a:pPr>
            <a:r>
              <a:rPr lang="en-US" sz="1800" dirty="0">
                <a:solidFill>
                  <a:schemeClr val="tx1"/>
                </a:solidFill>
              </a:rPr>
              <a:t>   Much easier to earn academic scholarships, grants, etc.</a:t>
            </a:r>
          </a:p>
          <a:p>
            <a:pPr algn="l" eaLnBrk="1" fontAlgn="auto" hangingPunct="1">
              <a:spcAft>
                <a:spcPts val="0"/>
              </a:spcAft>
              <a:defRPr/>
            </a:pPr>
            <a:r>
              <a:rPr lang="en-US" sz="1800" dirty="0">
                <a:solidFill>
                  <a:schemeClr val="tx1"/>
                </a:solidFill>
              </a:rPr>
              <a:t>   </a:t>
            </a:r>
            <a:r>
              <a:rPr lang="en-US" sz="1800" dirty="0" smtClean="0">
                <a:solidFill>
                  <a:schemeClr val="tx1"/>
                </a:solidFill>
              </a:rPr>
              <a:t>(Over 300 </a:t>
            </a:r>
            <a:r>
              <a:rPr lang="en-US" sz="1800" dirty="0">
                <a:solidFill>
                  <a:schemeClr val="tx1"/>
                </a:solidFill>
              </a:rPr>
              <a:t>Scholar </a:t>
            </a:r>
            <a:r>
              <a:rPr lang="en-US" sz="1800" dirty="0" smtClean="0">
                <a:solidFill>
                  <a:schemeClr val="tx1"/>
                </a:solidFill>
              </a:rPr>
              <a:t>Athletes, Spring 2021)</a:t>
            </a:r>
            <a:endParaRPr lang="en-US" sz="1800" dirty="0">
              <a:solidFill>
                <a:schemeClr val="tx1"/>
              </a:solidFill>
            </a:endParaRPr>
          </a:p>
          <a:p>
            <a:pPr algn="l" eaLnBrk="1" fontAlgn="auto" hangingPunct="1">
              <a:spcAft>
                <a:spcPts val="0"/>
              </a:spcAft>
              <a:buFont typeface="Arial" charset="0"/>
              <a:buChar char="•"/>
              <a:defRPr/>
            </a:pPr>
            <a:endParaRPr lang="en-US" sz="1800" dirty="0">
              <a:solidFill>
                <a:schemeClr val="tx1"/>
              </a:solidFill>
            </a:endParaRPr>
          </a:p>
          <a:p>
            <a:pPr algn="l" eaLnBrk="1" fontAlgn="auto" hangingPunct="1">
              <a:spcAft>
                <a:spcPts val="0"/>
              </a:spcAft>
              <a:buFont typeface="Arial" charset="0"/>
              <a:buChar char="•"/>
              <a:defRPr/>
            </a:pPr>
            <a:r>
              <a:rPr lang="en-US" sz="1800" dirty="0">
                <a:solidFill>
                  <a:schemeClr val="tx1"/>
                </a:solidFill>
              </a:rPr>
              <a:t> Register at </a:t>
            </a:r>
            <a:r>
              <a:rPr lang="en-US" sz="1800" dirty="0">
                <a:solidFill>
                  <a:schemeClr val="tx1"/>
                </a:solidFill>
                <a:hlinkClick r:id="rId2"/>
              </a:rPr>
              <a:t>www.eligibilitycenter.org</a:t>
            </a:r>
            <a:r>
              <a:rPr lang="en-US" sz="1800" dirty="0">
                <a:solidFill>
                  <a:schemeClr val="tx1"/>
                </a:solidFill>
              </a:rPr>
              <a:t>  if you are interested in</a:t>
            </a:r>
          </a:p>
          <a:p>
            <a:pPr algn="l" eaLnBrk="1" fontAlgn="auto" hangingPunct="1">
              <a:spcAft>
                <a:spcPts val="0"/>
              </a:spcAft>
              <a:defRPr/>
            </a:pPr>
            <a:r>
              <a:rPr lang="en-US" sz="1800" dirty="0">
                <a:solidFill>
                  <a:schemeClr val="tx1"/>
                </a:solidFill>
              </a:rPr>
              <a:t>   playing college athletics.  Qualifications vary depending on the level.   </a:t>
            </a:r>
          </a:p>
          <a:p>
            <a:pPr algn="l" eaLnBrk="1" fontAlgn="auto" hangingPunct="1">
              <a:spcAft>
                <a:spcPts val="0"/>
              </a:spcAft>
              <a:defRPr/>
            </a:pPr>
            <a:endParaRPr lang="en-US" sz="1800" dirty="0">
              <a:solidFill>
                <a:schemeClr val="tx1"/>
              </a:solidFill>
            </a:endParaRPr>
          </a:p>
          <a:p>
            <a:pPr algn="l" eaLnBrk="1" fontAlgn="auto" hangingPunct="1">
              <a:spcAft>
                <a:spcPts val="0"/>
              </a:spcAft>
              <a:buFont typeface="Arial" charset="0"/>
              <a:buChar char="•"/>
              <a:defRPr/>
            </a:pPr>
            <a:r>
              <a:rPr lang="en-US" sz="1800" dirty="0">
                <a:solidFill>
                  <a:schemeClr val="tx1"/>
                </a:solidFill>
              </a:rPr>
              <a:t> Parents, please do not fall victim to paying big money for a </a:t>
            </a:r>
          </a:p>
          <a:p>
            <a:pPr algn="l" eaLnBrk="1" fontAlgn="auto" hangingPunct="1">
              <a:spcAft>
                <a:spcPts val="0"/>
              </a:spcAft>
              <a:defRPr/>
            </a:pPr>
            <a:r>
              <a:rPr lang="en-US" sz="1800" dirty="0">
                <a:solidFill>
                  <a:schemeClr val="tx1"/>
                </a:solidFill>
              </a:rPr>
              <a:t>   person to market your son/daughter.  Good players will get </a:t>
            </a:r>
          </a:p>
          <a:p>
            <a:pPr algn="l" eaLnBrk="1" fontAlgn="auto" hangingPunct="1">
              <a:spcAft>
                <a:spcPts val="0"/>
              </a:spcAft>
              <a:defRPr/>
            </a:pPr>
            <a:r>
              <a:rPr lang="en-US" sz="1800" dirty="0">
                <a:solidFill>
                  <a:schemeClr val="tx1"/>
                </a:solidFill>
              </a:rPr>
              <a:t>   found.  The coaches and myself are willing to help, just ask.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01" y="427182"/>
            <a:ext cx="3145699" cy="1249218"/>
          </a:xfrm>
          <a:prstGeom prst="rect">
            <a:avLst/>
          </a:prstGeom>
        </p:spPr>
      </p:pic>
    </p:spTree>
    <p:extLst>
      <p:ext uri="{BB962C8B-B14F-4D97-AF65-F5344CB8AC3E}">
        <p14:creationId xmlns:p14="http://schemas.microsoft.com/office/powerpoint/2010/main" val="38054861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Admission Prices</a:t>
            </a:r>
            <a:endParaRPr lang="en-US" dirty="0"/>
          </a:p>
        </p:txBody>
      </p:sp>
      <p:sp>
        <p:nvSpPr>
          <p:cNvPr id="61443" name="Content Placeholder 2"/>
          <p:cNvSpPr>
            <a:spLocks noGrp="1"/>
          </p:cNvSpPr>
          <p:nvPr>
            <p:ph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dirty="0"/>
          </a:p>
        </p:txBody>
      </p:sp>
      <p:graphicFrame>
        <p:nvGraphicFramePr>
          <p:cNvPr id="3" name="Table 2">
            <a:extLst>
              <a:ext uri="{FF2B5EF4-FFF2-40B4-BE49-F238E27FC236}">
                <a16:creationId xmlns:a16="http://schemas.microsoft.com/office/drawing/2014/main" id="{B2E73A1F-14AC-4FBD-9CF8-81D15D70579F}"/>
              </a:ext>
            </a:extLst>
          </p:cNvPr>
          <p:cNvGraphicFramePr>
            <a:graphicFrameLocks noGrp="1"/>
          </p:cNvGraphicFramePr>
          <p:nvPr>
            <p:extLst>
              <p:ext uri="{D42A27DB-BD31-4B8C-83A1-F6EECF244321}">
                <p14:modId xmlns:p14="http://schemas.microsoft.com/office/powerpoint/2010/main" val="1828914720"/>
              </p:ext>
            </p:extLst>
          </p:nvPr>
        </p:nvGraphicFramePr>
        <p:xfrm>
          <a:off x="457200" y="1397000"/>
          <a:ext cx="7498080" cy="3505200"/>
        </p:xfrm>
        <a:graphic>
          <a:graphicData uri="http://schemas.openxmlformats.org/drawingml/2006/table">
            <a:tbl>
              <a:tblPr firstRow="1" firstCol="1" lastRow="1" lastCol="1" bandRow="1" bandCol="1">
                <a:tableStyleId>{5940675A-B579-460E-94D1-54222C63F5DA}</a:tableStyleId>
              </a:tblPr>
              <a:tblGrid>
                <a:gridCol w="4480560">
                  <a:extLst>
                    <a:ext uri="{9D8B030D-6E8A-4147-A177-3AD203B41FA5}">
                      <a16:colId xmlns:a16="http://schemas.microsoft.com/office/drawing/2014/main" val="781253081"/>
                    </a:ext>
                  </a:extLst>
                </a:gridCol>
                <a:gridCol w="1005840">
                  <a:extLst>
                    <a:ext uri="{9D8B030D-6E8A-4147-A177-3AD203B41FA5}">
                      <a16:colId xmlns:a16="http://schemas.microsoft.com/office/drawing/2014/main" val="2999056872"/>
                    </a:ext>
                  </a:extLst>
                </a:gridCol>
                <a:gridCol w="1005840">
                  <a:extLst>
                    <a:ext uri="{9D8B030D-6E8A-4147-A177-3AD203B41FA5}">
                      <a16:colId xmlns:a16="http://schemas.microsoft.com/office/drawing/2014/main" val="541633842"/>
                    </a:ext>
                  </a:extLst>
                </a:gridCol>
                <a:gridCol w="1005840">
                  <a:extLst>
                    <a:ext uri="{9D8B030D-6E8A-4147-A177-3AD203B41FA5}">
                      <a16:colId xmlns:a16="http://schemas.microsoft.com/office/drawing/2014/main" val="875587568"/>
                    </a:ext>
                  </a:extLst>
                </a:gridCol>
              </a:tblGrid>
              <a:tr h="370840">
                <a:tc>
                  <a:txBody>
                    <a:bodyPr/>
                    <a:lstStyle/>
                    <a:p>
                      <a:r>
                        <a:rPr lang="en-US" dirty="0"/>
                        <a:t>Event</a:t>
                      </a:r>
                    </a:p>
                  </a:txBody>
                  <a:tcPr/>
                </a:tc>
                <a:tc>
                  <a:txBody>
                    <a:bodyPr/>
                    <a:lstStyle/>
                    <a:p>
                      <a:r>
                        <a:rPr lang="en-US" dirty="0"/>
                        <a:t>Student (K-12)</a:t>
                      </a:r>
                    </a:p>
                  </a:txBody>
                  <a:tcPr/>
                </a:tc>
                <a:tc>
                  <a:txBody>
                    <a:bodyPr/>
                    <a:lstStyle/>
                    <a:p>
                      <a:r>
                        <a:rPr lang="en-US" dirty="0"/>
                        <a:t>Adult</a:t>
                      </a:r>
                    </a:p>
                  </a:txBody>
                  <a:tcPr/>
                </a:tc>
                <a:tc>
                  <a:txBody>
                    <a:bodyPr/>
                    <a:lstStyle/>
                    <a:p>
                      <a:r>
                        <a:rPr lang="en-US" dirty="0"/>
                        <a:t>Senior</a:t>
                      </a:r>
                    </a:p>
                  </a:txBody>
                  <a:tcPr/>
                </a:tc>
                <a:extLst>
                  <a:ext uri="{0D108BD9-81ED-4DB2-BD59-A6C34878D82A}">
                    <a16:rowId xmlns:a16="http://schemas.microsoft.com/office/drawing/2014/main" val="592678039"/>
                  </a:ext>
                </a:extLst>
              </a:tr>
              <a:tr h="370840">
                <a:tc>
                  <a:txBody>
                    <a:bodyPr/>
                    <a:lstStyle/>
                    <a:p>
                      <a:r>
                        <a:rPr lang="en-US" dirty="0"/>
                        <a:t>GWOC Varsity except Football</a:t>
                      </a:r>
                    </a:p>
                  </a:txBody>
                  <a:tcPr/>
                </a:tc>
                <a:tc>
                  <a:txBody>
                    <a:bodyPr/>
                    <a:lstStyle/>
                    <a:p>
                      <a:r>
                        <a:rPr lang="en-US" dirty="0" smtClean="0"/>
                        <a:t>$8</a:t>
                      </a:r>
                      <a:endParaRPr lang="en-US" dirty="0"/>
                    </a:p>
                  </a:txBody>
                  <a:tcPr/>
                </a:tc>
                <a:tc>
                  <a:txBody>
                    <a:bodyPr/>
                    <a:lstStyle/>
                    <a:p>
                      <a:r>
                        <a:rPr lang="en-US" dirty="0" smtClean="0"/>
                        <a:t>$8</a:t>
                      </a:r>
                      <a:endParaRPr lang="en-US" dirty="0"/>
                    </a:p>
                  </a:txBody>
                  <a:tcPr/>
                </a:tc>
                <a:tc>
                  <a:txBody>
                    <a:bodyPr/>
                    <a:lstStyle/>
                    <a:p>
                      <a:r>
                        <a:rPr lang="en-US" dirty="0" smtClean="0"/>
                        <a:t>$8</a:t>
                      </a:r>
                      <a:endParaRPr lang="en-US" dirty="0"/>
                    </a:p>
                  </a:txBody>
                  <a:tcPr/>
                </a:tc>
                <a:extLst>
                  <a:ext uri="{0D108BD9-81ED-4DB2-BD59-A6C34878D82A}">
                    <a16:rowId xmlns:a16="http://schemas.microsoft.com/office/drawing/2014/main" val="274180908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4530671"/>
                  </a:ext>
                </a:extLst>
              </a:tr>
              <a:tr h="370840">
                <a:tc>
                  <a:txBody>
                    <a:bodyPr/>
                    <a:lstStyle/>
                    <a:p>
                      <a:r>
                        <a:rPr lang="en-US" dirty="0"/>
                        <a:t>GWOC Varsity Football (home, at the gate)</a:t>
                      </a:r>
                    </a:p>
                  </a:txBody>
                  <a:tcPr/>
                </a:tc>
                <a:tc>
                  <a:txBody>
                    <a:bodyPr/>
                    <a:lstStyle/>
                    <a:p>
                      <a:r>
                        <a:rPr lang="en-US" dirty="0" smtClean="0"/>
                        <a:t>$9</a:t>
                      </a:r>
                      <a:endParaRPr lang="en-US" dirty="0"/>
                    </a:p>
                  </a:txBody>
                  <a:tcPr/>
                </a:tc>
                <a:tc>
                  <a:txBody>
                    <a:bodyPr/>
                    <a:lstStyle/>
                    <a:p>
                      <a:r>
                        <a:rPr lang="en-US" dirty="0" smtClean="0"/>
                        <a:t>$9</a:t>
                      </a:r>
                      <a:endParaRPr lang="en-US" dirty="0"/>
                    </a:p>
                  </a:txBody>
                  <a:tcPr/>
                </a:tc>
                <a:tc>
                  <a:txBody>
                    <a:bodyPr/>
                    <a:lstStyle/>
                    <a:p>
                      <a:r>
                        <a:rPr lang="en-US" dirty="0" smtClean="0"/>
                        <a:t>$9</a:t>
                      </a:r>
                      <a:endParaRPr lang="en-US" dirty="0"/>
                    </a:p>
                  </a:txBody>
                  <a:tcPr/>
                </a:tc>
                <a:extLst>
                  <a:ext uri="{0D108BD9-81ED-4DB2-BD59-A6C34878D82A}">
                    <a16:rowId xmlns:a16="http://schemas.microsoft.com/office/drawing/2014/main" val="654791157"/>
                  </a:ext>
                </a:extLst>
              </a:tr>
              <a:tr h="370840">
                <a:tc>
                  <a:txBody>
                    <a:bodyPr/>
                    <a:lstStyle/>
                    <a:p>
                      <a:r>
                        <a:rPr lang="en-US" dirty="0"/>
                        <a:t>GWOC Varsity Football Reserve Seats </a:t>
                      </a:r>
                      <a:br>
                        <a:rPr lang="en-US" dirty="0"/>
                      </a:br>
                      <a:r>
                        <a:rPr lang="en-US" dirty="0"/>
                        <a:t>(home, in advance) </a:t>
                      </a:r>
                      <a:r>
                        <a:rPr lang="en-US" dirty="0" smtClean="0"/>
                        <a:t>$60 </a:t>
                      </a:r>
                      <a:r>
                        <a:rPr lang="en-US" dirty="0"/>
                        <a:t>for all 5 games</a:t>
                      </a:r>
                    </a:p>
                  </a:txBody>
                  <a:tcPr/>
                </a:tc>
                <a:tc>
                  <a:txBody>
                    <a:bodyPr/>
                    <a:lstStyle/>
                    <a:p>
                      <a:endParaRPr lang="en-US" dirty="0"/>
                    </a:p>
                  </a:txBody>
                  <a:tcPr/>
                </a:tc>
                <a:tc>
                  <a:txBody>
                    <a:bodyPr/>
                    <a:lstStyle/>
                    <a:p>
                      <a:r>
                        <a:rPr lang="en-US" dirty="0" smtClean="0"/>
                        <a:t>$12 </a:t>
                      </a:r>
                      <a:r>
                        <a:rPr lang="en-US" dirty="0"/>
                        <a:t>if available</a:t>
                      </a:r>
                    </a:p>
                  </a:txBody>
                  <a:tcPr/>
                </a:tc>
                <a:tc>
                  <a:txBody>
                    <a:bodyPr/>
                    <a:lstStyle/>
                    <a:p>
                      <a:endParaRPr lang="en-US" dirty="0"/>
                    </a:p>
                  </a:txBody>
                  <a:tcPr/>
                </a:tc>
                <a:extLst>
                  <a:ext uri="{0D108BD9-81ED-4DB2-BD59-A6C34878D82A}">
                    <a16:rowId xmlns:a16="http://schemas.microsoft.com/office/drawing/2014/main" val="938317984"/>
                  </a:ext>
                </a:extLst>
              </a:tr>
              <a:tr h="370840">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17179037"/>
                  </a:ext>
                </a:extLst>
              </a:tr>
              <a:tr h="370840">
                <a:tc>
                  <a:txBody>
                    <a:bodyPr/>
                    <a:lstStyle/>
                    <a:p>
                      <a:r>
                        <a:rPr lang="en-US" dirty="0"/>
                        <a:t>GWOC Other Than Varsity</a:t>
                      </a:r>
                    </a:p>
                  </a:txBody>
                  <a:tcPr/>
                </a:tc>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extLst>
                  <a:ext uri="{0D108BD9-81ED-4DB2-BD59-A6C34878D82A}">
                    <a16:rowId xmlns:a16="http://schemas.microsoft.com/office/drawing/2014/main" val="1524161231"/>
                  </a:ext>
                </a:extLst>
              </a:tr>
              <a:tr h="370840">
                <a:tc>
                  <a:txBody>
                    <a:bodyPr/>
                    <a:lstStyle/>
                    <a:p>
                      <a:r>
                        <a:rPr lang="en-US" dirty="0"/>
                        <a:t>GWOC Middle School</a:t>
                      </a:r>
                    </a:p>
                  </a:txBody>
                  <a:tcPr/>
                </a:tc>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extLst>
                  <a:ext uri="{0D108BD9-81ED-4DB2-BD59-A6C34878D82A}">
                    <a16:rowId xmlns:a16="http://schemas.microsoft.com/office/drawing/2014/main" val="1438174880"/>
                  </a:ext>
                </a:extLst>
              </a:tr>
            </a:tbl>
          </a:graphicData>
        </a:graphic>
      </p:graphicFrame>
    </p:spTree>
    <p:extLst>
      <p:ext uri="{BB962C8B-B14F-4D97-AF65-F5344CB8AC3E}">
        <p14:creationId xmlns:p14="http://schemas.microsoft.com/office/powerpoint/2010/main" val="7646203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dirty="0"/>
              <a:t>Pass Prices</a:t>
            </a:r>
          </a:p>
        </p:txBody>
      </p:sp>
      <p:sp>
        <p:nvSpPr>
          <p:cNvPr id="61443" name="Content Placeholder 2"/>
          <p:cNvSpPr>
            <a:spLocks noGrp="1"/>
          </p:cNvSpPr>
          <p:nvPr>
            <p:ph idx="1"/>
          </p:nvPr>
        </p:nvSpPr>
        <p:spPr>
          <a:xfrm>
            <a:off x="457200" y="990600"/>
            <a:ext cx="8229600" cy="5410200"/>
          </a:xfrm>
        </p:spPr>
        <p:txBody>
          <a:bodyPr>
            <a:normAutofit/>
          </a:bodyPr>
          <a:lstStyle/>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a:p>
            <a:pPr eaLnBrk="1" hangingPunct="1"/>
            <a:endParaRPr lang="en-US" altLang="en-US" sz="1000" dirty="0"/>
          </a:p>
        </p:txBody>
      </p:sp>
      <p:graphicFrame>
        <p:nvGraphicFramePr>
          <p:cNvPr id="3" name="Table 2">
            <a:extLst>
              <a:ext uri="{FF2B5EF4-FFF2-40B4-BE49-F238E27FC236}">
                <a16:creationId xmlns:a16="http://schemas.microsoft.com/office/drawing/2014/main" id="{1660ADA6-B9B1-4ABF-B499-9988116D2463}"/>
              </a:ext>
            </a:extLst>
          </p:cNvPr>
          <p:cNvGraphicFramePr>
            <a:graphicFrameLocks noGrp="1"/>
          </p:cNvGraphicFramePr>
          <p:nvPr>
            <p:extLst>
              <p:ext uri="{D42A27DB-BD31-4B8C-83A1-F6EECF244321}">
                <p14:modId xmlns:p14="http://schemas.microsoft.com/office/powerpoint/2010/main" val="3462600347"/>
              </p:ext>
            </p:extLst>
          </p:nvPr>
        </p:nvGraphicFramePr>
        <p:xfrm>
          <a:off x="914400" y="990600"/>
          <a:ext cx="7315200" cy="4119880"/>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1654185016"/>
                    </a:ext>
                  </a:extLst>
                </a:gridCol>
                <a:gridCol w="914400">
                  <a:extLst>
                    <a:ext uri="{9D8B030D-6E8A-4147-A177-3AD203B41FA5}">
                      <a16:colId xmlns:a16="http://schemas.microsoft.com/office/drawing/2014/main" val="806024828"/>
                    </a:ext>
                  </a:extLst>
                </a:gridCol>
                <a:gridCol w="3840480">
                  <a:extLst>
                    <a:ext uri="{9D8B030D-6E8A-4147-A177-3AD203B41FA5}">
                      <a16:colId xmlns:a16="http://schemas.microsoft.com/office/drawing/2014/main" val="3178720204"/>
                    </a:ext>
                  </a:extLst>
                </a:gridCol>
              </a:tblGrid>
              <a:tr h="370840">
                <a:tc>
                  <a:txBody>
                    <a:bodyPr/>
                    <a:lstStyle/>
                    <a:p>
                      <a:r>
                        <a:rPr lang="en-US" dirty="0"/>
                        <a:t>Type</a:t>
                      </a:r>
                    </a:p>
                  </a:txBody>
                  <a:tcPr/>
                </a:tc>
                <a:tc>
                  <a:txBody>
                    <a:bodyPr/>
                    <a:lstStyle/>
                    <a:p>
                      <a:r>
                        <a:rPr lang="en-US" dirty="0"/>
                        <a:t>Cost</a:t>
                      </a:r>
                    </a:p>
                  </a:txBody>
                  <a:tcPr/>
                </a:tc>
                <a:tc>
                  <a:txBody>
                    <a:bodyPr/>
                    <a:lstStyle/>
                    <a:p>
                      <a:r>
                        <a:rPr lang="en-US" dirty="0"/>
                        <a:t>Covers</a:t>
                      </a:r>
                    </a:p>
                  </a:txBody>
                  <a:tcPr/>
                </a:tc>
                <a:extLst>
                  <a:ext uri="{0D108BD9-81ED-4DB2-BD59-A6C34878D82A}">
                    <a16:rowId xmlns:a16="http://schemas.microsoft.com/office/drawing/2014/main" val="1074158818"/>
                  </a:ext>
                </a:extLst>
              </a:tr>
              <a:tr h="370840">
                <a:tc>
                  <a:txBody>
                    <a:bodyPr/>
                    <a:lstStyle/>
                    <a:p>
                      <a:r>
                        <a:rPr lang="en-US" dirty="0"/>
                        <a:t>CHS Student Activity Pass</a:t>
                      </a:r>
                    </a:p>
                  </a:txBody>
                  <a:tcPr/>
                </a:tc>
                <a:tc>
                  <a:txBody>
                    <a:bodyPr/>
                    <a:lstStyle/>
                    <a:p>
                      <a:r>
                        <a:rPr lang="en-US" dirty="0" smtClean="0"/>
                        <a:t>$160</a:t>
                      </a:r>
                      <a:endParaRPr lang="en-US" dirty="0"/>
                    </a:p>
                  </a:txBody>
                  <a:tcPr/>
                </a:tc>
                <a:tc>
                  <a:txBody>
                    <a:bodyPr/>
                    <a:lstStyle/>
                    <a:p>
                      <a:r>
                        <a:rPr lang="en-US" dirty="0"/>
                        <a:t>All home athletic contests except OHSAA tournament games.</a:t>
                      </a:r>
                    </a:p>
                    <a:p>
                      <a:r>
                        <a:rPr lang="en-US" dirty="0"/>
                        <a:t>Also fall play, spring musical, school newspaper, and yearbook</a:t>
                      </a:r>
                    </a:p>
                  </a:txBody>
                  <a:tcPr/>
                </a:tc>
                <a:extLst>
                  <a:ext uri="{0D108BD9-81ED-4DB2-BD59-A6C34878D82A}">
                    <a16:rowId xmlns:a16="http://schemas.microsoft.com/office/drawing/2014/main" val="2482601989"/>
                  </a:ext>
                </a:extLst>
              </a:tr>
              <a:tr h="370840">
                <a:tc>
                  <a:txBody>
                    <a:bodyPr/>
                    <a:lstStyle/>
                    <a:p>
                      <a:r>
                        <a:rPr lang="en-US" dirty="0"/>
                        <a:t>All-Season Sports </a:t>
                      </a:r>
                      <a:br>
                        <a:rPr lang="en-US" dirty="0"/>
                      </a:br>
                      <a:r>
                        <a:rPr lang="en-US" dirty="0"/>
                        <a:t>Family Pass </a:t>
                      </a:r>
                      <a:br>
                        <a:rPr lang="en-US" dirty="0"/>
                      </a:br>
                      <a:r>
                        <a:rPr lang="en-US" dirty="0"/>
                        <a:t>(academic year </a:t>
                      </a:r>
                      <a:br>
                        <a:rPr lang="en-US" dirty="0"/>
                      </a:br>
                      <a:r>
                        <a:rPr lang="en-US" dirty="0" smtClean="0"/>
                        <a:t>2021-2022)</a:t>
                      </a:r>
                      <a:endParaRPr lang="en-US" dirty="0"/>
                    </a:p>
                  </a:txBody>
                  <a:tcPr/>
                </a:tc>
                <a:tc>
                  <a:txBody>
                    <a:bodyPr/>
                    <a:lstStyle/>
                    <a:p>
                      <a:r>
                        <a:rPr lang="en-US" dirty="0" smtClean="0"/>
                        <a:t>$300</a:t>
                      </a:r>
                    </a:p>
                    <a:p>
                      <a:r>
                        <a:rPr lang="en-US" dirty="0" smtClean="0"/>
                        <a:t>$350</a:t>
                      </a:r>
                    </a:p>
                    <a:p>
                      <a:r>
                        <a:rPr lang="en-US" dirty="0" smtClean="0"/>
                        <a:t>$400</a:t>
                      </a:r>
                      <a:endParaRPr lang="en-US" dirty="0"/>
                    </a:p>
                  </a:txBody>
                  <a:tcPr/>
                </a:tc>
                <a:tc rowSpan="3">
                  <a:txBody>
                    <a:bodyPr/>
                    <a:lstStyle/>
                    <a:p>
                      <a:r>
                        <a:rPr lang="en-US" dirty="0"/>
                        <a:t>All home athletic contests except OHSAA tournament games. For all members living in the same household. (Up to </a:t>
                      </a:r>
                      <a:r>
                        <a:rPr lang="en-US" dirty="0" smtClean="0"/>
                        <a:t>4,</a:t>
                      </a:r>
                      <a:r>
                        <a:rPr lang="en-US" baseline="0" dirty="0" smtClean="0"/>
                        <a:t> 6 or 8 household members</a:t>
                      </a:r>
                      <a:r>
                        <a:rPr lang="en-US" dirty="0" smtClean="0"/>
                        <a:t>)</a:t>
                      </a:r>
                      <a:endParaRPr lang="en-US" dirty="0"/>
                    </a:p>
                    <a:p>
                      <a:endParaRPr lang="en-US" dirty="0" smtClean="0"/>
                    </a:p>
                    <a:p>
                      <a:r>
                        <a:rPr lang="en-US" dirty="0" smtClean="0"/>
                        <a:t>All</a:t>
                      </a:r>
                      <a:r>
                        <a:rPr lang="en-US" baseline="0" dirty="0" smtClean="0"/>
                        <a:t> passes are locate at </a:t>
                      </a:r>
                      <a:r>
                        <a:rPr lang="en-US" baseline="0" dirty="0" smtClean="0">
                          <a:hlinkClick r:id="rId2"/>
                        </a:rPr>
                        <a:t>www.ticketspicket.com</a:t>
                      </a:r>
                      <a:r>
                        <a:rPr lang="en-US" baseline="0" dirty="0" smtClean="0"/>
                        <a:t>, click on But tickets, Type in Centerville Elks and you will find all pass options.</a:t>
                      </a:r>
                      <a:endParaRPr lang="en-US" dirty="0"/>
                    </a:p>
                  </a:txBody>
                  <a:tcPr/>
                </a:tc>
                <a:extLst>
                  <a:ext uri="{0D108BD9-81ED-4DB2-BD59-A6C34878D82A}">
                    <a16:rowId xmlns:a16="http://schemas.microsoft.com/office/drawing/2014/main" val="3258028969"/>
                  </a:ext>
                </a:extLst>
              </a:tr>
              <a:tr h="370840">
                <a:tc>
                  <a:txBody>
                    <a:bodyPr/>
                    <a:lstStyle/>
                    <a:p>
                      <a:r>
                        <a:rPr lang="en-US" dirty="0" smtClean="0"/>
                        <a:t>Student</a:t>
                      </a:r>
                      <a:r>
                        <a:rPr lang="en-US" baseline="0" dirty="0" smtClean="0"/>
                        <a:t> Punch Pass(25 Events)</a:t>
                      </a:r>
                      <a:endParaRPr lang="en-US" dirty="0"/>
                    </a:p>
                  </a:txBody>
                  <a:tcPr/>
                </a:tc>
                <a:tc>
                  <a:txBody>
                    <a:bodyPr/>
                    <a:lstStyle/>
                    <a:p>
                      <a:r>
                        <a:rPr lang="en-US" dirty="0" smtClean="0"/>
                        <a:t>$75</a:t>
                      </a:r>
                      <a:endParaRPr lang="en-US" dirty="0"/>
                    </a:p>
                  </a:txBody>
                  <a:tcPr/>
                </a:tc>
                <a:tc vMerge="1">
                  <a:txBody>
                    <a:bodyPr/>
                    <a:lstStyle/>
                    <a:p>
                      <a:endParaRPr lang="en-US" dirty="0"/>
                    </a:p>
                  </a:txBody>
                  <a:tcPr/>
                </a:tc>
                <a:extLst>
                  <a:ext uri="{0D108BD9-81ED-4DB2-BD59-A6C34878D82A}">
                    <a16:rowId xmlns:a16="http://schemas.microsoft.com/office/drawing/2014/main" val="2410647342"/>
                  </a:ext>
                </a:extLst>
              </a:tr>
              <a:tr h="370840">
                <a:tc>
                  <a:txBody>
                    <a:bodyPr/>
                    <a:lstStyle/>
                    <a:p>
                      <a:r>
                        <a:rPr lang="en-US" dirty="0" smtClean="0"/>
                        <a:t>Adult</a:t>
                      </a:r>
                      <a:r>
                        <a:rPr lang="en-US" baseline="0" dirty="0" smtClean="0"/>
                        <a:t> Punch Pass(25 Events)</a:t>
                      </a:r>
                      <a:endParaRPr lang="en-US" dirty="0"/>
                    </a:p>
                  </a:txBody>
                  <a:tcPr/>
                </a:tc>
                <a:tc>
                  <a:txBody>
                    <a:bodyPr/>
                    <a:lstStyle/>
                    <a:p>
                      <a:r>
                        <a:rPr lang="en-US" dirty="0" smtClean="0"/>
                        <a:t>$100</a:t>
                      </a:r>
                      <a:endParaRPr lang="en-US" dirty="0"/>
                    </a:p>
                  </a:txBody>
                  <a:tcPr/>
                </a:tc>
                <a:tc vMerge="1">
                  <a:txBody>
                    <a:bodyPr/>
                    <a:lstStyle/>
                    <a:p>
                      <a:endParaRPr lang="en-US" dirty="0"/>
                    </a:p>
                  </a:txBody>
                  <a:tcPr/>
                </a:tc>
                <a:extLst>
                  <a:ext uri="{0D108BD9-81ED-4DB2-BD59-A6C34878D82A}">
                    <a16:rowId xmlns:a16="http://schemas.microsoft.com/office/drawing/2014/main" val="400381537"/>
                  </a:ext>
                </a:extLst>
              </a:tr>
            </a:tbl>
          </a:graphicData>
        </a:graphic>
      </p:graphicFrame>
    </p:spTree>
    <p:extLst>
      <p:ext uri="{BB962C8B-B14F-4D97-AF65-F5344CB8AC3E}">
        <p14:creationId xmlns:p14="http://schemas.microsoft.com/office/powerpoint/2010/main" val="11615374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250"/>
            <a:ext cx="9144000" cy="6877250"/>
          </a:xfrm>
          <a:prstGeom prst="rect">
            <a:avLst/>
          </a:prstGeom>
        </p:spPr>
      </p:pic>
    </p:spTree>
    <p:extLst>
      <p:ext uri="{BB962C8B-B14F-4D97-AF65-F5344CB8AC3E}">
        <p14:creationId xmlns:p14="http://schemas.microsoft.com/office/powerpoint/2010/main" val="13762006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MEETINGS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B6FC09A0-A4BE-4287-948D-577689E00588}"/>
              </a:ext>
            </a:extLst>
          </p:cNvPr>
          <p:cNvGraphicFramePr>
            <a:graphicFrameLocks noGrp="1"/>
          </p:cNvGraphicFramePr>
          <p:nvPr>
            <p:extLst>
              <p:ext uri="{D42A27DB-BD31-4B8C-83A1-F6EECF244321}">
                <p14:modId xmlns:p14="http://schemas.microsoft.com/office/powerpoint/2010/main" val="3394515842"/>
              </p:ext>
            </p:extLst>
          </p:nvPr>
        </p:nvGraphicFramePr>
        <p:xfrm>
          <a:off x="1676400" y="1049215"/>
          <a:ext cx="6096000" cy="354600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60742979"/>
                    </a:ext>
                  </a:extLst>
                </a:gridCol>
                <a:gridCol w="3048000">
                  <a:extLst>
                    <a:ext uri="{9D8B030D-6E8A-4147-A177-3AD203B41FA5}">
                      <a16:colId xmlns:a16="http://schemas.microsoft.com/office/drawing/2014/main" val="3665688101"/>
                    </a:ext>
                  </a:extLst>
                </a:gridCol>
              </a:tblGrid>
              <a:tr h="394601">
                <a:tc>
                  <a:txBody>
                    <a:bodyPr/>
                    <a:lstStyle/>
                    <a:p>
                      <a:r>
                        <a:rPr lang="en-US" dirty="0"/>
                        <a:t>Sport</a:t>
                      </a:r>
                    </a:p>
                  </a:txBody>
                  <a:tcPr/>
                </a:tc>
                <a:tc>
                  <a:txBody>
                    <a:bodyPr/>
                    <a:lstStyle/>
                    <a:p>
                      <a:r>
                        <a:rPr lang="en-US" dirty="0"/>
                        <a:t>Location</a:t>
                      </a:r>
                    </a:p>
                  </a:txBody>
                  <a:tcPr/>
                </a:tc>
                <a:extLst>
                  <a:ext uri="{0D108BD9-81ED-4DB2-BD59-A6C34878D82A}">
                    <a16:rowId xmlns:a16="http://schemas.microsoft.com/office/drawing/2014/main" val="2209398050"/>
                  </a:ext>
                </a:extLst>
              </a:tr>
              <a:tr h="394601">
                <a:tc>
                  <a:txBody>
                    <a:bodyPr/>
                    <a:lstStyle/>
                    <a:p>
                      <a:r>
                        <a:rPr lang="en-US" dirty="0" smtClean="0"/>
                        <a:t>Boys Soccer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South Commons</a:t>
                      </a:r>
                      <a:endParaRPr lang="en-US" dirty="0"/>
                    </a:p>
                  </a:txBody>
                  <a:tcPr/>
                </a:tc>
                <a:extLst>
                  <a:ext uri="{0D108BD9-81ED-4DB2-BD59-A6C34878D82A}">
                    <a16:rowId xmlns:a16="http://schemas.microsoft.com/office/drawing/2014/main" val="1323952796"/>
                  </a:ext>
                </a:extLst>
              </a:tr>
              <a:tr h="394601">
                <a:tc>
                  <a:txBody>
                    <a:bodyPr/>
                    <a:lstStyle/>
                    <a:p>
                      <a:r>
                        <a:rPr lang="en-US" dirty="0" smtClean="0"/>
                        <a:t>Girls Soccer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West</a:t>
                      </a:r>
                      <a:r>
                        <a:rPr lang="en-US" baseline="0" dirty="0" smtClean="0"/>
                        <a:t> Commons</a:t>
                      </a:r>
                      <a:endParaRPr lang="en-US" dirty="0"/>
                    </a:p>
                  </a:txBody>
                  <a:tcPr/>
                </a:tc>
                <a:extLst>
                  <a:ext uri="{0D108BD9-81ED-4DB2-BD59-A6C34878D82A}">
                    <a16:rowId xmlns:a16="http://schemas.microsoft.com/office/drawing/2014/main" val="385731648"/>
                  </a:ext>
                </a:extLst>
              </a:tr>
              <a:tr h="394601">
                <a:tc>
                  <a:txBody>
                    <a:bodyPr/>
                    <a:lstStyle/>
                    <a:p>
                      <a:r>
                        <a:rPr lang="en-US" b="0" dirty="0" smtClean="0"/>
                        <a:t>B/G Cross Country</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Main</a:t>
                      </a:r>
                      <a:r>
                        <a:rPr lang="en-US" baseline="0" dirty="0" smtClean="0"/>
                        <a:t> Gym</a:t>
                      </a:r>
                      <a:endParaRPr lang="en-US" dirty="0"/>
                    </a:p>
                  </a:txBody>
                  <a:tcPr/>
                </a:tc>
                <a:extLst>
                  <a:ext uri="{0D108BD9-81ED-4DB2-BD59-A6C34878D82A}">
                    <a16:rowId xmlns:a16="http://schemas.microsoft.com/office/drawing/2014/main" val="788705308"/>
                  </a:ext>
                </a:extLst>
              </a:tr>
              <a:tr h="394601">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4272678842"/>
                  </a:ext>
                </a:extLst>
              </a:tr>
              <a:tr h="3946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3979387"/>
                  </a:ext>
                </a:extLst>
              </a:tr>
              <a:tr h="3946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10192581"/>
                  </a:ext>
                </a:extLst>
              </a:tr>
              <a:tr h="394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2472574584"/>
                  </a:ext>
                </a:extLst>
              </a:tr>
              <a:tr h="38919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75960958"/>
                  </a:ext>
                </a:extLst>
              </a:tr>
            </a:tbl>
          </a:graphicData>
        </a:graphic>
      </p:graphicFrame>
      <p:sp>
        <p:nvSpPr>
          <p:cNvPr id="5" name="TextBox 4"/>
          <p:cNvSpPr txBox="1"/>
          <p:nvPr/>
        </p:nvSpPr>
        <p:spPr>
          <a:xfrm>
            <a:off x="989160" y="555367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45564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763000" cy="5029200"/>
          </a:xfrm>
        </p:spPr>
        <p:txBody>
          <a:bodyPr>
            <a:normAutofit/>
          </a:bodyPr>
          <a:lstStyle/>
          <a:p>
            <a:pPr>
              <a:spcBef>
                <a:spcPts val="1200"/>
              </a:spcBef>
            </a:pPr>
            <a:r>
              <a:rPr lang="en-US" sz="3200" dirty="0"/>
              <a:t>All incoming </a:t>
            </a:r>
            <a:r>
              <a:rPr lang="en-US" sz="3200" b="1" u="sng" dirty="0">
                <a:solidFill>
                  <a:srgbClr val="FF0000"/>
                </a:solidFill>
              </a:rPr>
              <a:t>9th graders</a:t>
            </a:r>
            <a:r>
              <a:rPr lang="en-US" sz="3200" b="1" dirty="0">
                <a:solidFill>
                  <a:srgbClr val="FF0000"/>
                </a:solidFill>
              </a:rPr>
              <a:t> </a:t>
            </a:r>
            <a:r>
              <a:rPr lang="en-US" sz="3200" dirty="0"/>
              <a:t>must have received </a:t>
            </a:r>
            <a:r>
              <a:rPr lang="en-US" sz="3200" b="1" dirty="0">
                <a:solidFill>
                  <a:srgbClr val="FF0000"/>
                </a:solidFill>
              </a:rPr>
              <a:t>passing grades in </a:t>
            </a:r>
            <a:r>
              <a:rPr lang="en-US" sz="3200" b="1" dirty="0" smtClean="0">
                <a:solidFill>
                  <a:srgbClr val="FF0000"/>
                </a:solidFill>
              </a:rPr>
              <a:t>a </a:t>
            </a:r>
            <a:r>
              <a:rPr lang="en-US" sz="3200" b="1" dirty="0">
                <a:solidFill>
                  <a:srgbClr val="FF0000"/>
                </a:solidFill>
              </a:rPr>
              <a:t>minimum of </a:t>
            </a:r>
            <a:r>
              <a:rPr lang="en-US" sz="3200" b="1" dirty="0" smtClean="0">
                <a:solidFill>
                  <a:srgbClr val="FF0000"/>
                </a:solidFill>
              </a:rPr>
              <a:t>four </a:t>
            </a:r>
            <a:r>
              <a:rPr lang="en-US" sz="3200" dirty="0"/>
              <a:t>of the subjects </a:t>
            </a:r>
            <a:r>
              <a:rPr lang="en-US" sz="3200" dirty="0" smtClean="0"/>
              <a:t>in </a:t>
            </a:r>
            <a:r>
              <a:rPr lang="en-US" sz="3200" dirty="0"/>
              <a:t>which they received grades in the </a:t>
            </a:r>
            <a:br>
              <a:rPr lang="en-US" sz="3200" dirty="0"/>
            </a:br>
            <a:r>
              <a:rPr lang="en-US" sz="3200" dirty="0"/>
              <a:t>immediately preceding grading period</a:t>
            </a:r>
            <a:r>
              <a:rPr lang="en-US" sz="3200" dirty="0" smtClean="0"/>
              <a:t>.(Fall Only)</a:t>
            </a:r>
            <a:endParaRPr lang="en-US" sz="3200" dirty="0"/>
          </a:p>
          <a:p>
            <a:pPr>
              <a:spcBef>
                <a:spcPts val="1200"/>
              </a:spcBef>
            </a:pPr>
            <a:r>
              <a:rPr lang="en-US" sz="3200" dirty="0"/>
              <a:t>To maintain eligibility, </a:t>
            </a:r>
            <a:r>
              <a:rPr lang="en-US" sz="3200" b="1" u="sng" dirty="0"/>
              <a:t>high school students</a:t>
            </a:r>
            <a:r>
              <a:rPr lang="en-US" sz="3200" b="1" dirty="0"/>
              <a:t> </a:t>
            </a:r>
            <a:r>
              <a:rPr lang="en-US" sz="3200" dirty="0"/>
              <a:t>must have received </a:t>
            </a:r>
            <a:r>
              <a:rPr lang="en-US" sz="3200" b="1" dirty="0">
                <a:solidFill>
                  <a:srgbClr val="FF0000"/>
                </a:solidFill>
              </a:rPr>
              <a:t>passing grades in a minimum of five one-credit courses</a:t>
            </a:r>
            <a:r>
              <a:rPr lang="en-US" sz="3200" dirty="0"/>
              <a:t>, or the equivalent, </a:t>
            </a:r>
            <a:br>
              <a:rPr lang="en-US" sz="3200" dirty="0"/>
            </a:br>
            <a:r>
              <a:rPr lang="en-US" sz="3200" dirty="0"/>
              <a:t>in the immediately preceding grading period.</a:t>
            </a:r>
          </a:p>
          <a:p>
            <a:endParaRPr lang="en-US" sz="1900" dirty="0"/>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304800" y="131147"/>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629400" cy="954107"/>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OHSAA Scholarship Standards</a:t>
            </a:r>
          </a:p>
          <a:p>
            <a:pPr algn="ctr"/>
            <a:r>
              <a:rPr lang="en-US" sz="2800" b="1" dirty="0">
                <a:latin typeface="Lucida Grande"/>
                <a:cs typeface="Lucida Grande"/>
              </a:rPr>
              <a:t>High School </a:t>
            </a:r>
          </a:p>
        </p:txBody>
      </p:sp>
    </p:spTree>
    <p:custDataLst>
      <p:tags r:id="rId1"/>
    </p:custDataLst>
    <p:extLst>
      <p:ext uri="{BB962C8B-B14F-4D97-AF65-F5344CB8AC3E}">
        <p14:creationId xmlns:p14="http://schemas.microsoft.com/office/powerpoint/2010/main" val="23557822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00200"/>
            <a:ext cx="8763000" cy="4953000"/>
          </a:xfrm>
        </p:spPr>
        <p:txBody>
          <a:bodyPr>
            <a:normAutofit/>
          </a:bodyPr>
          <a:lstStyle/>
          <a:p>
            <a:pPr>
              <a:spcBef>
                <a:spcPts val="1200"/>
              </a:spcBef>
              <a:spcAft>
                <a:spcPts val="1200"/>
              </a:spcAft>
            </a:pPr>
            <a:r>
              <a:rPr lang="en-US" sz="3200" dirty="0"/>
              <a:t>All </a:t>
            </a:r>
            <a:r>
              <a:rPr lang="en-US" sz="3200" dirty="0" smtClean="0"/>
              <a:t>incoming(Fall Only) </a:t>
            </a:r>
            <a:r>
              <a:rPr lang="en-US" sz="3200" dirty="0"/>
              <a:t>seventh graders are eligible </a:t>
            </a:r>
            <a:r>
              <a:rPr lang="en-US" sz="3200" dirty="0" smtClean="0"/>
              <a:t>insofar </a:t>
            </a:r>
            <a:r>
              <a:rPr lang="en-US" sz="3200" dirty="0"/>
              <a:t>as the scholarship bylaw, </a:t>
            </a:r>
            <a:br>
              <a:rPr lang="en-US" sz="3200" dirty="0"/>
            </a:br>
            <a:r>
              <a:rPr lang="en-US" sz="3200" dirty="0"/>
              <a:t>regardless of previous academic achievement. </a:t>
            </a:r>
          </a:p>
          <a:p>
            <a:pPr>
              <a:spcBef>
                <a:spcPts val="1200"/>
              </a:spcBef>
              <a:spcAft>
                <a:spcPts val="1200"/>
              </a:spcAft>
            </a:pPr>
            <a:r>
              <a:rPr lang="en-US" sz="3200" dirty="0"/>
              <a:t>To maintain eligibility, </a:t>
            </a:r>
            <a:r>
              <a:rPr lang="en-US" sz="3200" b="1" u="sng" dirty="0"/>
              <a:t>7th</a:t>
            </a:r>
            <a:r>
              <a:rPr lang="en-US" sz="3200" b="1" u="sng" baseline="30000" dirty="0"/>
              <a:t> </a:t>
            </a:r>
            <a:r>
              <a:rPr lang="en-US" sz="3200" b="1" u="sng" dirty="0"/>
              <a:t>and</a:t>
            </a:r>
            <a:r>
              <a:rPr lang="en-US" sz="3200" b="1" u="sng" baseline="30000" dirty="0"/>
              <a:t> </a:t>
            </a:r>
            <a:r>
              <a:rPr lang="en-US" sz="3200" b="1" u="sng" dirty="0"/>
              <a:t>8th grade</a:t>
            </a:r>
            <a:r>
              <a:rPr lang="en-US" sz="3200" dirty="0"/>
              <a:t> students </a:t>
            </a:r>
            <a:br>
              <a:rPr lang="en-US" sz="3200" dirty="0"/>
            </a:br>
            <a:r>
              <a:rPr lang="en-US" sz="3200" dirty="0"/>
              <a:t>must have received </a:t>
            </a:r>
            <a:r>
              <a:rPr lang="en-US" sz="3200" b="1" dirty="0">
                <a:solidFill>
                  <a:srgbClr val="FF0000"/>
                </a:solidFill>
              </a:rPr>
              <a:t>passing grades in </a:t>
            </a:r>
            <a:br>
              <a:rPr lang="en-US" sz="3200" b="1" dirty="0">
                <a:solidFill>
                  <a:srgbClr val="FF0000"/>
                </a:solidFill>
              </a:rPr>
            </a:br>
            <a:r>
              <a:rPr lang="en-US" sz="3200" b="1" dirty="0">
                <a:solidFill>
                  <a:srgbClr val="FF0000"/>
                </a:solidFill>
              </a:rPr>
              <a:t>a minimum of </a:t>
            </a:r>
            <a:r>
              <a:rPr lang="en-US" sz="3200" b="1" dirty="0" smtClean="0">
                <a:solidFill>
                  <a:srgbClr val="FF0000"/>
                </a:solidFill>
              </a:rPr>
              <a:t>four </a:t>
            </a:r>
            <a:r>
              <a:rPr lang="en-US" sz="3200" b="1" dirty="0">
                <a:solidFill>
                  <a:srgbClr val="FF0000"/>
                </a:solidFill>
              </a:rPr>
              <a:t>of the subjects </a:t>
            </a:r>
            <a:r>
              <a:rPr lang="en-US" sz="3200" dirty="0"/>
              <a:t>in which they received grades in the immediately preceding grading period.</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705600" cy="954107"/>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r>
              <a:rPr lang="en-US" sz="2800" b="1" dirty="0">
                <a:latin typeface="Lucida Grande"/>
                <a:cs typeface="Lucida Grande"/>
              </a:rPr>
              <a:t>OHSAA Scholarship Standards</a:t>
            </a:r>
            <a:br>
              <a:rPr lang="en-US" sz="2800" b="1" dirty="0">
                <a:latin typeface="Lucida Grande"/>
                <a:cs typeface="Lucida Grande"/>
              </a:rPr>
            </a:br>
            <a:r>
              <a:rPr lang="en-US" sz="2800" b="1" dirty="0">
                <a:latin typeface="Lucida Grande"/>
                <a:cs typeface="Lucida Grande"/>
              </a:rPr>
              <a:t>Middle School</a:t>
            </a:r>
          </a:p>
        </p:txBody>
      </p:sp>
    </p:spTree>
    <p:custDataLst>
      <p:tags r:id="rId1"/>
    </p:custDataLst>
    <p:extLst>
      <p:ext uri="{BB962C8B-B14F-4D97-AF65-F5344CB8AC3E}">
        <p14:creationId xmlns:p14="http://schemas.microsoft.com/office/powerpoint/2010/main" val="24667955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447800"/>
            <a:ext cx="8763000" cy="5105400"/>
          </a:xfrm>
        </p:spPr>
        <p:txBody>
          <a:bodyPr>
            <a:normAutofit fontScale="92500" lnSpcReduction="20000"/>
          </a:bodyPr>
          <a:lstStyle/>
          <a:p>
            <a:pPr>
              <a:lnSpc>
                <a:spcPct val="110000"/>
              </a:lnSpc>
              <a:spcBef>
                <a:spcPts val="1200"/>
              </a:spcBef>
            </a:pPr>
            <a:r>
              <a:rPr lang="en-US" sz="3500" dirty="0"/>
              <a:t>Students taking College Credit Plus must comply with OHSAA</a:t>
            </a:r>
            <a:r>
              <a:rPr lang="en-US" sz="2400" dirty="0"/>
              <a:t> </a:t>
            </a:r>
            <a:r>
              <a:rPr lang="en-US" sz="3200" dirty="0"/>
              <a:t>scholarship standards. Grades must be submitted at same time CHS grades are due.</a:t>
            </a:r>
          </a:p>
          <a:p>
            <a:pPr>
              <a:lnSpc>
                <a:spcPct val="110000"/>
              </a:lnSpc>
              <a:spcBef>
                <a:spcPts val="1200"/>
              </a:spcBef>
            </a:pPr>
            <a:r>
              <a:rPr lang="en-US" sz="3200" dirty="0"/>
              <a:t>All students participating via state law that permits </a:t>
            </a:r>
            <a:r>
              <a:rPr lang="en-US" sz="3200" u="sng" dirty="0"/>
              <a:t>home educated</a:t>
            </a:r>
            <a:r>
              <a:rPr lang="en-US" sz="3200" dirty="0"/>
              <a:t>, </a:t>
            </a:r>
            <a:r>
              <a:rPr lang="en-US" sz="3200" u="sng" dirty="0"/>
              <a:t>non-public</a:t>
            </a:r>
            <a:r>
              <a:rPr lang="en-US" sz="3200" dirty="0"/>
              <a:t>, </a:t>
            </a:r>
            <a:r>
              <a:rPr lang="en-US" sz="3200" u="sng" dirty="0"/>
              <a:t>community</a:t>
            </a:r>
            <a:r>
              <a:rPr lang="en-US" sz="3200" dirty="0"/>
              <a:t> and </a:t>
            </a:r>
            <a:br>
              <a:rPr lang="en-US" sz="3200" dirty="0"/>
            </a:br>
            <a:r>
              <a:rPr lang="en-US" sz="3200" u="sng" dirty="0"/>
              <a:t>STEM school students</a:t>
            </a:r>
            <a:r>
              <a:rPr lang="en-US" sz="3200" dirty="0"/>
              <a:t> to participate at public schools must also comply with OHSAA scholarship standards. Grades must be submitted at same time CHS grades are due</a:t>
            </a:r>
            <a:r>
              <a:rPr lang="en-US" sz="3200" dirty="0" smtClean="0"/>
              <a:t>.(Check in with Mr. Dement)</a:t>
            </a:r>
            <a:endParaRPr lang="en-US" sz="3200" dirty="0"/>
          </a:p>
          <a:p>
            <a:pPr>
              <a:lnSpc>
                <a:spcPct val="110000"/>
              </a:lnSpc>
              <a:spcBef>
                <a:spcPts val="1200"/>
              </a:spcBef>
            </a:pPr>
            <a:r>
              <a:rPr lang="en-US" sz="3200" b="1" dirty="0"/>
              <a:t>Semester and yearly grades have </a:t>
            </a:r>
            <a:r>
              <a:rPr lang="en-US" sz="3200" b="1" dirty="0" smtClean="0"/>
              <a:t>NO </a:t>
            </a:r>
            <a:r>
              <a:rPr lang="en-US" sz="3200" b="1" dirty="0"/>
              <a:t>effect on </a:t>
            </a:r>
            <a:br>
              <a:rPr lang="en-US" sz="3200" b="1" dirty="0"/>
            </a:br>
            <a:r>
              <a:rPr lang="en-US" sz="3200" b="1" dirty="0"/>
              <a:t>Ohio High School Athletic Association eligibility</a:t>
            </a:r>
            <a:r>
              <a:rPr lang="en-US" sz="3200" dirty="0"/>
              <a:t>. </a:t>
            </a:r>
          </a:p>
          <a:p>
            <a:endParaRPr lang="en-US" dirty="0"/>
          </a:p>
          <a:p>
            <a:endParaRPr lang="en-US" dirty="0"/>
          </a:p>
          <a:p>
            <a:endParaRPr lang="en-US"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6294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US" b="1" dirty="0">
                <a:latin typeface="Lucida Grande"/>
                <a:cs typeface="Lucida Grande"/>
              </a:rPr>
              <a:t> </a:t>
            </a:r>
            <a:r>
              <a:rPr lang="en-US" sz="2800" b="1" dirty="0">
                <a:latin typeface="Lucida Grande"/>
                <a:cs typeface="Lucida Grande"/>
              </a:rPr>
              <a:t> • OHSAA Scholarship Standards: HS </a:t>
            </a:r>
          </a:p>
        </p:txBody>
      </p:sp>
    </p:spTree>
    <p:custDataLst>
      <p:tags r:id="rId1"/>
    </p:custDataLst>
    <p:extLst>
      <p:ext uri="{BB962C8B-B14F-4D97-AF65-F5344CB8AC3E}">
        <p14:creationId xmlns:p14="http://schemas.microsoft.com/office/powerpoint/2010/main" val="5818656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447800"/>
            <a:ext cx="8077200" cy="5105400"/>
          </a:xfrm>
        </p:spPr>
        <p:txBody>
          <a:bodyPr>
            <a:normAutofit fontScale="25000" lnSpcReduction="20000"/>
          </a:bodyPr>
          <a:lstStyle/>
          <a:p>
            <a:pPr>
              <a:lnSpc>
                <a:spcPct val="120000"/>
              </a:lnSpc>
              <a:spcBef>
                <a:spcPts val="1200"/>
              </a:spcBef>
            </a:pPr>
            <a:r>
              <a:rPr lang="en-US" sz="12800" dirty="0"/>
              <a:t>A student who does not take enough courses in the fourth quarter (the final grading period of the academic year) or who fails fourth-quarter courses </a:t>
            </a:r>
            <a:r>
              <a:rPr lang="en-US" sz="12800" u="sng" dirty="0"/>
              <a:t>may not </a:t>
            </a:r>
            <a:r>
              <a:rPr lang="en-US" sz="12800" dirty="0"/>
              <a:t>use summer-school courses or grades to regain OHSAA eligibility.</a:t>
            </a:r>
          </a:p>
          <a:p>
            <a:pPr>
              <a:lnSpc>
                <a:spcPct val="120000"/>
              </a:lnSpc>
              <a:spcBef>
                <a:spcPts val="1200"/>
              </a:spcBef>
            </a:pPr>
            <a:r>
              <a:rPr lang="en-US" sz="12800" b="1" dirty="0">
                <a:solidFill>
                  <a:srgbClr val="FF0000"/>
                </a:solidFill>
              </a:rPr>
              <a:t>If you drop a course or change your schedule, contact </a:t>
            </a:r>
            <a:r>
              <a:rPr lang="en-US" sz="12800" b="1" dirty="0" smtClean="0">
                <a:solidFill>
                  <a:srgbClr val="FF0000"/>
                </a:solidFill>
              </a:rPr>
              <a:t>your athletic </a:t>
            </a:r>
            <a:r>
              <a:rPr lang="en-US" sz="12800" b="1" dirty="0">
                <a:solidFill>
                  <a:srgbClr val="FF0000"/>
                </a:solidFill>
              </a:rPr>
              <a:t>administrator to see </a:t>
            </a:r>
            <a:r>
              <a:rPr lang="en-US" sz="12800" b="1" dirty="0" smtClean="0">
                <a:solidFill>
                  <a:srgbClr val="FF0000"/>
                </a:solidFill>
              </a:rPr>
              <a:t>if </a:t>
            </a:r>
            <a:r>
              <a:rPr lang="en-US" sz="12800" b="1" dirty="0">
                <a:solidFill>
                  <a:srgbClr val="FF0000"/>
                </a:solidFill>
              </a:rPr>
              <a:t>this affects your eligibility. </a:t>
            </a:r>
            <a:br>
              <a:rPr lang="en-US" sz="12800" b="1" dirty="0">
                <a:solidFill>
                  <a:srgbClr val="FF0000"/>
                </a:solidFill>
              </a:rPr>
            </a:br>
            <a:r>
              <a:rPr lang="en-US" sz="12800" b="1" dirty="0">
                <a:solidFill>
                  <a:srgbClr val="FF0000"/>
                </a:solidFill>
              </a:rPr>
              <a:t>This is critically important.</a:t>
            </a:r>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7056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US" sz="2800" b="1" dirty="0">
                <a:latin typeface="Lucida Grande"/>
                <a:cs typeface="Lucida Grande"/>
              </a:rPr>
              <a:t>•  OHSAA Scholarship Standards: HS  </a:t>
            </a:r>
          </a:p>
        </p:txBody>
      </p:sp>
    </p:spTree>
    <p:custDataLst>
      <p:tags r:id="rId1"/>
    </p:custDataLst>
    <p:extLst>
      <p:ext uri="{BB962C8B-B14F-4D97-AF65-F5344CB8AC3E}">
        <p14:creationId xmlns:p14="http://schemas.microsoft.com/office/powerpoint/2010/main" val="21938149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447800"/>
            <a:ext cx="7315200" cy="5105400"/>
          </a:xfrm>
        </p:spPr>
        <p:txBody>
          <a:bodyPr>
            <a:normAutofit/>
          </a:bodyPr>
          <a:lstStyle/>
          <a:p>
            <a:pPr lvl="0">
              <a:spcBef>
                <a:spcPts val="0"/>
              </a:spcBef>
              <a:defRPr/>
            </a:pPr>
            <a:r>
              <a:rPr lang="en-US" sz="3600" dirty="0"/>
              <a:t>The OHSAA has no minimum grade point (GPA) requirement. </a:t>
            </a:r>
          </a:p>
          <a:p>
            <a:pPr lvl="0">
              <a:spcBef>
                <a:spcPts val="0"/>
              </a:spcBef>
              <a:defRPr/>
            </a:pPr>
            <a:endParaRPr lang="en-US" sz="3600" dirty="0"/>
          </a:p>
          <a:p>
            <a:pPr lvl="0">
              <a:spcBef>
                <a:spcPts val="0"/>
              </a:spcBef>
              <a:defRPr/>
            </a:pPr>
            <a:r>
              <a:rPr lang="en-US" sz="3600" dirty="0" smtClean="0"/>
              <a:t>CCS BOE had adopted a policy that a minimum GPA of 2.0 for your quarter grades is required to maintain Athletic Eligibility.</a:t>
            </a:r>
            <a:endParaRPr lang="en-US" sz="3600" dirty="0"/>
          </a:p>
        </p:txBody>
      </p:sp>
      <p:pic>
        <p:nvPicPr>
          <p:cNvPr id="5" name="Picture 4" descr="LOGO_Color.jpg"/>
          <p:cNvPicPr>
            <a:picLocks noChangeAspect="1"/>
          </p:cNvPicPr>
          <p:nvPr/>
        </p:nvPicPr>
        <p:blipFill>
          <a:blip r:embed="rId4" cstate="print"/>
          <a:stretch>
            <a:fillRect/>
          </a:stretch>
        </p:blipFill>
        <p:spPr>
          <a:xfrm>
            <a:off x="152400" y="152400"/>
            <a:ext cx="1190199" cy="128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76400" y="457200"/>
            <a:ext cx="6705600" cy="523220"/>
          </a:xfrm>
          <a:prstGeom prst="rect">
            <a:avLst/>
          </a:prstGeom>
          <a:solidFill>
            <a:srgbClr val="FF6600"/>
          </a:solidFill>
          <a:effectLst>
            <a:outerShdw blurRad="50800" dist="38100" dir="2700000" algn="tl" rotWithShape="0">
              <a:prstClr val="black">
                <a:alpha val="40000"/>
              </a:prstClr>
            </a:outerShdw>
          </a:effectLst>
        </p:spPr>
        <p:txBody>
          <a:bodyPr wrap="square" rtlCol="0">
            <a:spAutoFit/>
          </a:bodyPr>
          <a:lstStyle/>
          <a:p>
            <a:r>
              <a:rPr lang="en-US" sz="2800" b="1" dirty="0">
                <a:latin typeface="Lucida Grande"/>
                <a:cs typeface="Lucida Grande"/>
              </a:rPr>
              <a:t>•  OHSAA Scholarship Standards: HS  </a:t>
            </a:r>
          </a:p>
        </p:txBody>
      </p:sp>
    </p:spTree>
    <p:custDataLst>
      <p:tags r:id="rId1"/>
    </p:custDataLst>
    <p:extLst>
      <p:ext uri="{BB962C8B-B14F-4D97-AF65-F5344CB8AC3E}">
        <p14:creationId xmlns:p14="http://schemas.microsoft.com/office/powerpoint/2010/main" val="23611673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3967</TotalTime>
  <Words>4183</Words>
  <Application>Microsoft Office PowerPoint</Application>
  <PresentationFormat>On-screen Show (4:3)</PresentationFormat>
  <Paragraphs>487</Paragraphs>
  <Slides>49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Lucida Grande</vt:lpstr>
      <vt:lpstr>Trebuchet MS</vt:lpstr>
      <vt:lpstr>Office Theme</vt:lpstr>
      <vt:lpstr>Why Interscholastic Athletics  &amp; OHSAA Beliefs </vt:lpstr>
      <vt:lpstr>PowerPoint Presentation</vt:lpstr>
      <vt:lpstr>PowerPoint Presentation</vt:lpstr>
      <vt:lpstr>Basic Ohio HS Athletic Assoc. Rules &amp; Regulations </vt:lpstr>
      <vt:lpstr>PowerPoint Presentation</vt:lpstr>
      <vt:lpstr>PowerPoint Presentation</vt:lpstr>
      <vt:lpstr>PowerPoint Presentation</vt:lpstr>
      <vt:lpstr>PowerPoint Presentation</vt:lpstr>
      <vt:lpstr>PowerPoint Presentation</vt:lpstr>
      <vt:lpstr>CHS Eligibility Highlights</vt:lpstr>
      <vt:lpstr>Academic Eligibility for HS Athletes</vt:lpstr>
      <vt:lpstr>CMS ELIGIBILITY HIGHLIGHTS</vt:lpstr>
      <vt:lpstr>Academic Eligibility for MS Athletes</vt:lpstr>
      <vt:lpstr>CMS ELIGIBILITY HIGHLIGHTS</vt:lpstr>
      <vt:lpstr>PowerPoint Presentation</vt:lpstr>
      <vt:lpstr>PowerPoint Presentation</vt:lpstr>
      <vt:lpstr>PowerPoint Presentation</vt:lpstr>
      <vt:lpstr>PowerPoint Presentation</vt:lpstr>
      <vt:lpstr>PowerPoint Presentation</vt:lpstr>
      <vt:lpstr>Your Health &amp; Safety </vt:lpstr>
      <vt:lpstr>Sports Physicals, Forms</vt:lpstr>
      <vt:lpstr>Pay to Participate</vt:lpstr>
      <vt:lpstr>Pay to Participate (continued)</vt:lpstr>
      <vt:lpstr>PowerPoint Presentation</vt:lpstr>
      <vt:lpstr>SPORTS MEDICINE Lead Athletic Trainer Brandon Craig (Football, B/G Golf) brandon.craig@centerville.k12.oh.us  Office: (937) 439-3512</vt:lpstr>
      <vt:lpstr>  SPORTS MEDICINE  Athletic Trainers  </vt:lpstr>
      <vt:lpstr>SPORTS MEDICINE Team Physicians  </vt:lpstr>
      <vt:lpstr>SPORTS MEDICINE Athletic Training Room Hours</vt:lpstr>
      <vt:lpstr>PowerPoint Presentation</vt:lpstr>
      <vt:lpstr>PowerPoint Presentation</vt:lpstr>
      <vt:lpstr>PowerPoint Presentation</vt:lpstr>
      <vt:lpstr>Concussion/Return-To-Play  Policy Highlights</vt:lpstr>
      <vt:lpstr>Athletic Code Of Conduct</vt:lpstr>
      <vt:lpstr>Athletic Code Of Conduct  (continued)</vt:lpstr>
      <vt:lpstr>Athletic Code Of Conduct  (continued)</vt:lpstr>
      <vt:lpstr>Sporting Behavior </vt:lpstr>
      <vt:lpstr>Practice Schedules</vt:lpstr>
      <vt:lpstr>Game Schedules</vt:lpstr>
      <vt:lpstr>Players, Parents:  Raising Concerns With Coaches</vt:lpstr>
      <vt:lpstr>Players, Parents:  Raising Concerns With Coaches (continued)</vt:lpstr>
      <vt:lpstr>Attendance Policy</vt:lpstr>
      <vt:lpstr>RIDING THE BUS (HS)</vt:lpstr>
      <vt:lpstr>RIDING THE BUS (MS)</vt:lpstr>
      <vt:lpstr>Coaches: First To Arrive, Last To Leave</vt:lpstr>
      <vt:lpstr>PLAYING AT  THE NEXT LEVEL</vt:lpstr>
      <vt:lpstr>Admission Prices</vt:lpstr>
      <vt:lpstr>Pass Prices</vt:lpstr>
      <vt:lpstr>PowerPoint Presentation</vt:lpstr>
      <vt:lpstr>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Ohio High School Athletic Association</dc:title>
  <dc:creator>kdaugherty</dc:creator>
  <cp:lastModifiedBy>RobDement</cp:lastModifiedBy>
  <cp:revision>311</cp:revision>
  <cp:lastPrinted>2022-08-08T18:58:44Z</cp:lastPrinted>
  <dcterms:created xsi:type="dcterms:W3CDTF">2011-09-20T14:12:54Z</dcterms:created>
  <dcterms:modified xsi:type="dcterms:W3CDTF">2022-08-11T11:18:01Z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11A4E6DA-64A7-4CDA-A9F6-209AC02AB2AF</vt:lpwstr>
  </property>
  <property fmtid="{D5CDD505-2E9C-101B-9397-08002B2CF9AE}" pid="3" name="ArticulatePath">
    <vt:lpwstr>OHSAAPreseasonMeetingPresentation</vt:lpwstr>
  </property>
</Properties>
</file>